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3" r:id="rId4"/>
    <p:sldId id="268" r:id="rId5"/>
    <p:sldId id="260" r:id="rId6"/>
    <p:sldId id="269" r:id="rId7"/>
    <p:sldId id="273" r:id="rId8"/>
    <p:sldId id="261" r:id="rId9"/>
    <p:sldId id="276" r:id="rId10"/>
    <p:sldId id="275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366" autoAdjust="0"/>
  </p:normalViewPr>
  <p:slideViewPr>
    <p:cSldViewPr>
      <p:cViewPr varScale="1">
        <p:scale>
          <a:sx n="95" d="100"/>
          <a:sy n="95" d="100"/>
        </p:scale>
        <p:origin x="138" y="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812800" y="2667000"/>
            <a:ext cx="103632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27200" y="3962400"/>
            <a:ext cx="85344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7F8F-4ACE-4171-BD79-2E8B7665B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3041-80E8-42E3-A0D9-782BDA899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9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51A93-8700-4DF0-9E2C-370293BA5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2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109728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5F3B5-634C-4DE9-A1E0-597E2CC4B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B54-20B8-4176-B06B-9CF300583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FE274-5AB6-483C-BF31-DCC82829B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4236-1DA1-4CAA-BC11-1D723283F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070E0-06BC-4406-8753-0615F074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D256-575B-437F-AE40-2B0F2A5F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1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F970-121B-4F06-B32B-5214F0EEE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7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CF508-DF45-40EB-A7D3-CBBCD3A61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6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2FCAA-7643-4341-A65C-C3DFFCEC2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1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2BFC3C-35F2-4E1F-8856-A3E44D6B2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1400" y="1828800"/>
            <a:ext cx="7772400" cy="1524000"/>
          </a:xfrm>
        </p:spPr>
        <p:txBody>
          <a:bodyPr/>
          <a:lstStyle/>
          <a:p>
            <a:pPr eaLnBrk="1" hangingPunct="1"/>
            <a:r>
              <a:rPr lang="en-US" i="1" dirty="0"/>
              <a:t>No Substitutes Accepted</a:t>
            </a:r>
            <a:endParaRPr lang="en-US" dirty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solidFill>
                  <a:srgbClr val="FFFF00"/>
                </a:solidFill>
              </a:rPr>
              <a:t>Reading - 1 Samuel 15:10-23</a:t>
            </a:r>
            <a:endParaRPr lang="en-US" sz="3600" i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31917-CC37-285C-6616-6C5AFDE769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3" t="17778" r="16809" b="18889"/>
          <a:stretch/>
        </p:blipFill>
        <p:spPr>
          <a:xfrm>
            <a:off x="0" y="0"/>
            <a:ext cx="3352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Modern Substitutes</a:t>
            </a: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2601914" y="2309814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5334000" y="1447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2819400" y="2971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3702050" y="46688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24314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6477000" y="40386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8305800" y="1676401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8153401" y="990600"/>
            <a:ext cx="1947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Verdana" pitchFamily="34" charset="0"/>
              </a:rPr>
              <a:t>Matthew 15:13</a:t>
            </a:r>
          </a:p>
        </p:txBody>
      </p:sp>
      <p:sp>
        <p:nvSpPr>
          <p:cNvPr id="12298" name="Text Box 24"/>
          <p:cNvSpPr txBox="1">
            <a:spLocks noChangeArrowheads="1"/>
          </p:cNvSpPr>
          <p:nvPr/>
        </p:nvSpPr>
        <p:spPr bwMode="auto">
          <a:xfrm>
            <a:off x="8153401" y="4495800"/>
            <a:ext cx="220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Verdana" pitchFamily="34" charset="0"/>
              </a:rPr>
              <a:t>Matthew 7:13-14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>
            <a:off x="4648200" y="3433764"/>
            <a:ext cx="31242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i="1"/>
              <a:t>(John 14:6)</a:t>
            </a:r>
            <a:endParaRPr lang="en-US" sz="2800" b="1"/>
          </a:p>
        </p:txBody>
      </p:sp>
      <p:sp>
        <p:nvSpPr>
          <p:cNvPr id="12300" name="Line 27"/>
          <p:cNvSpPr>
            <a:spLocks noChangeShapeType="1"/>
          </p:cNvSpPr>
          <p:nvPr/>
        </p:nvSpPr>
        <p:spPr bwMode="invGray">
          <a:xfrm>
            <a:off x="3997326" y="1735138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301" name="AutoShape 28"/>
          <p:cNvCxnSpPr>
            <a:cxnSpLocks noChangeShapeType="1"/>
          </p:cNvCxnSpPr>
          <p:nvPr/>
        </p:nvCxnSpPr>
        <p:spPr bwMode="black">
          <a:xfrm flipH="1">
            <a:off x="1981201" y="17351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2" name="Text Box 29"/>
          <p:cNvSpPr txBox="1">
            <a:spLocks noChangeArrowheads="1"/>
          </p:cNvSpPr>
          <p:nvPr/>
        </p:nvSpPr>
        <p:spPr bwMode="auto">
          <a:xfrm>
            <a:off x="1997076" y="1295400"/>
            <a:ext cx="1614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Verdana" pitchFamily="34" charset="0"/>
              </a:rPr>
              <a:t>Salvation</a:t>
            </a:r>
          </a:p>
        </p:txBody>
      </p:sp>
      <p:sp>
        <p:nvSpPr>
          <p:cNvPr id="12303" name="TextBox 17"/>
          <p:cNvSpPr txBox="1">
            <a:spLocks noChangeArrowheads="1"/>
          </p:cNvSpPr>
          <p:nvPr/>
        </p:nvSpPr>
        <p:spPr bwMode="auto">
          <a:xfrm>
            <a:off x="4603633" y="5938506"/>
            <a:ext cx="740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FF0000"/>
                </a:solidFill>
              </a:rPr>
              <a:t>"I am the way, the truth, and the life.”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Modern Substitutes</a:t>
            </a: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2601914" y="2309814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5334000" y="1447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2846619" y="2951164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Dedication</a:t>
            </a: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3702050" y="46688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24314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Pouring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6477000" y="40386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Infants</a:t>
            </a: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8305800" y="1676401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Sprinkling</a:t>
            </a: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4648200" y="3433764"/>
            <a:ext cx="31242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i="1"/>
              <a:t>(Romans 6:3-4)</a:t>
            </a:r>
            <a:endParaRPr lang="en-US" sz="2800" b="1"/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invGray">
          <a:xfrm>
            <a:off x="3997326" y="1735138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323" name="AutoShape 28"/>
          <p:cNvCxnSpPr>
            <a:cxnSpLocks noChangeShapeType="1"/>
          </p:cNvCxnSpPr>
          <p:nvPr/>
        </p:nvCxnSpPr>
        <p:spPr bwMode="black">
          <a:xfrm flipH="1">
            <a:off x="1981201" y="17351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4" name="Text Box 29"/>
          <p:cNvSpPr txBox="1">
            <a:spLocks noChangeArrowheads="1"/>
          </p:cNvSpPr>
          <p:nvPr/>
        </p:nvSpPr>
        <p:spPr bwMode="auto">
          <a:xfrm>
            <a:off x="1997076" y="1295401"/>
            <a:ext cx="164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latin typeface="Verdana" pitchFamily="34" charset="0"/>
              </a:rPr>
              <a:t>Baptism</a:t>
            </a:r>
            <a:endParaRPr lang="en-US">
              <a:latin typeface="Verdana" pitchFamily="34" charset="0"/>
            </a:endParaRPr>
          </a:p>
        </p:txBody>
      </p:sp>
      <p:sp>
        <p:nvSpPr>
          <p:cNvPr id="13325" name="TextBox 19"/>
          <p:cNvSpPr txBox="1">
            <a:spLocks noChangeArrowheads="1"/>
          </p:cNvSpPr>
          <p:nvPr/>
        </p:nvSpPr>
        <p:spPr bwMode="auto">
          <a:xfrm>
            <a:off x="4953000" y="5867401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“Buried with Him thru Baptism”</a:t>
            </a:r>
          </a:p>
        </p:txBody>
      </p:sp>
      <p:sp>
        <p:nvSpPr>
          <p:cNvPr id="13326" name="TextBox 20"/>
          <p:cNvSpPr txBox="1">
            <a:spLocks noChangeArrowheads="1"/>
          </p:cNvSpPr>
          <p:nvPr/>
        </p:nvSpPr>
        <p:spPr bwMode="auto">
          <a:xfrm>
            <a:off x="5486400" y="1828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Prayer</a:t>
            </a:r>
          </a:p>
        </p:txBody>
      </p: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7620000" y="1066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Mark 16:15-16</a:t>
            </a:r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8534401" y="411480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Acts 2:38</a:t>
            </a:r>
          </a:p>
        </p:txBody>
      </p:sp>
      <p:sp>
        <p:nvSpPr>
          <p:cNvPr id="13329" name="Rectangle 16"/>
          <p:cNvSpPr>
            <a:spLocks noChangeArrowheads="1"/>
          </p:cNvSpPr>
          <p:nvPr/>
        </p:nvSpPr>
        <p:spPr bwMode="auto">
          <a:xfrm>
            <a:off x="1905001" y="23622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Colossians 2:12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Modern Substitutes</a:t>
            </a: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2601914" y="2309814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5334000" y="1447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2819400" y="2971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Orchestras</a:t>
            </a: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3702050" y="46688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24314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Light Shows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6477000" y="40386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Choirs</a:t>
            </a: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8305800" y="1676401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Rock Bands</a:t>
            </a:r>
          </a:p>
        </p:txBody>
      </p:sp>
      <p:sp>
        <p:nvSpPr>
          <p:cNvPr id="14345" name="Text Box 26"/>
          <p:cNvSpPr txBox="1">
            <a:spLocks noChangeArrowheads="1"/>
          </p:cNvSpPr>
          <p:nvPr/>
        </p:nvSpPr>
        <p:spPr bwMode="auto">
          <a:xfrm>
            <a:off x="4648200" y="3433764"/>
            <a:ext cx="31242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i="1"/>
              <a:t>(Ephesians 5:19)</a:t>
            </a:r>
            <a:endParaRPr lang="en-US" sz="2800" b="1"/>
          </a:p>
        </p:txBody>
      </p:sp>
      <p:sp>
        <p:nvSpPr>
          <p:cNvPr id="14346" name="Line 27"/>
          <p:cNvSpPr>
            <a:spLocks noChangeShapeType="1"/>
          </p:cNvSpPr>
          <p:nvPr/>
        </p:nvSpPr>
        <p:spPr bwMode="invGray">
          <a:xfrm>
            <a:off x="3997326" y="1735138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347" name="AutoShape 28"/>
          <p:cNvCxnSpPr>
            <a:cxnSpLocks noChangeShapeType="1"/>
          </p:cNvCxnSpPr>
          <p:nvPr/>
        </p:nvCxnSpPr>
        <p:spPr bwMode="black">
          <a:xfrm flipH="1">
            <a:off x="1981201" y="17351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8" name="Text Box 29"/>
          <p:cNvSpPr txBox="1">
            <a:spLocks noChangeArrowheads="1"/>
          </p:cNvSpPr>
          <p:nvPr/>
        </p:nvSpPr>
        <p:spPr bwMode="auto">
          <a:xfrm>
            <a:off x="1997075" y="1295401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latin typeface="Verdana" pitchFamily="34" charset="0"/>
              </a:rPr>
              <a:t>Music</a:t>
            </a:r>
            <a:endParaRPr lang="en-US">
              <a:latin typeface="Verdana" pitchFamily="34" charset="0"/>
            </a:endParaRPr>
          </a:p>
        </p:txBody>
      </p:sp>
      <p:sp>
        <p:nvSpPr>
          <p:cNvPr id="14349" name="TextBox 19"/>
          <p:cNvSpPr txBox="1">
            <a:spLocks noChangeArrowheads="1"/>
          </p:cNvSpPr>
          <p:nvPr/>
        </p:nvSpPr>
        <p:spPr bwMode="auto">
          <a:xfrm>
            <a:off x="4038600" y="5867401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“Singing &amp; making melody in your heart”</a:t>
            </a:r>
          </a:p>
        </p:txBody>
      </p:sp>
      <p:sp>
        <p:nvSpPr>
          <p:cNvPr id="14350" name="TextBox 20"/>
          <p:cNvSpPr txBox="1">
            <a:spLocks noChangeArrowheads="1"/>
          </p:cNvSpPr>
          <p:nvPr/>
        </p:nvSpPr>
        <p:spPr bwMode="auto">
          <a:xfrm>
            <a:off x="5486400" y="1828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Soloists</a:t>
            </a:r>
          </a:p>
        </p:txBody>
      </p:sp>
      <p:sp>
        <p:nvSpPr>
          <p:cNvPr id="14351" name="TextBox 14"/>
          <p:cNvSpPr txBox="1">
            <a:spLocks noChangeArrowheads="1"/>
          </p:cNvSpPr>
          <p:nvPr/>
        </p:nvSpPr>
        <p:spPr bwMode="auto">
          <a:xfrm>
            <a:off x="7620000" y="1066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Mark 16:15-16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8534401" y="411480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Acts 2:38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1905001" y="23622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Colossians 3:16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Modern Substitutes</a:t>
            </a: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2601914" y="2309814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5334000" y="1447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2819400" y="2971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Apostle</a:t>
            </a: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3702050" y="46688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24314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Pontiff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6477000" y="40386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8305800" y="1676401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369" name="Text Box 26"/>
          <p:cNvSpPr txBox="1">
            <a:spLocks noChangeArrowheads="1"/>
          </p:cNvSpPr>
          <p:nvPr/>
        </p:nvSpPr>
        <p:spPr bwMode="auto">
          <a:xfrm>
            <a:off x="4648200" y="3433764"/>
            <a:ext cx="31242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i="1"/>
              <a:t>(Matthew 23:8&amp;9)</a:t>
            </a:r>
            <a:endParaRPr lang="en-US" sz="2800" b="1"/>
          </a:p>
        </p:txBody>
      </p:sp>
      <p:sp>
        <p:nvSpPr>
          <p:cNvPr id="2" name="Line 27"/>
          <p:cNvSpPr>
            <a:spLocks noChangeShapeType="1"/>
          </p:cNvSpPr>
          <p:nvPr/>
        </p:nvSpPr>
        <p:spPr bwMode="invGray">
          <a:xfrm>
            <a:off x="3997326" y="1735138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71" name="AutoShape 28"/>
          <p:cNvCxnSpPr>
            <a:cxnSpLocks noChangeShapeType="1"/>
          </p:cNvCxnSpPr>
          <p:nvPr/>
        </p:nvCxnSpPr>
        <p:spPr bwMode="black">
          <a:xfrm flipH="1">
            <a:off x="1981201" y="17351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Text Box 29"/>
          <p:cNvSpPr txBox="1">
            <a:spLocks noChangeArrowheads="1"/>
          </p:cNvSpPr>
          <p:nvPr/>
        </p:nvSpPr>
        <p:spPr bwMode="auto">
          <a:xfrm>
            <a:off x="1752601" y="1295401"/>
            <a:ext cx="2874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latin typeface="Verdana" pitchFamily="34" charset="0"/>
              </a:rPr>
              <a:t>Religious Titles</a:t>
            </a:r>
            <a:endParaRPr lang="en-US">
              <a:latin typeface="Verdana" pitchFamily="34" charset="0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4038600" y="5867401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“You are all brothers. Call no man father”</a:t>
            </a:r>
          </a:p>
        </p:txBody>
      </p:sp>
      <p:sp>
        <p:nvSpPr>
          <p:cNvPr id="15374" name="TextBox 20"/>
          <p:cNvSpPr txBox="1">
            <a:spLocks noChangeArrowheads="1"/>
          </p:cNvSpPr>
          <p:nvPr/>
        </p:nvSpPr>
        <p:spPr bwMode="auto">
          <a:xfrm>
            <a:off x="5334000" y="18288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Reverend</a:t>
            </a: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7696200" y="2057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Most Worshipful Master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324600" y="44958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Lady Bishop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Modern Substitutes</a:t>
            </a: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2601914" y="2309814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5334000" y="1447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2819400" y="2971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Saints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6477000" y="40386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8305800" y="1676401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392" name="Text Box 26"/>
          <p:cNvSpPr txBox="1">
            <a:spLocks noChangeArrowheads="1"/>
          </p:cNvSpPr>
          <p:nvPr/>
        </p:nvSpPr>
        <p:spPr bwMode="auto">
          <a:xfrm>
            <a:off x="4648200" y="3433764"/>
            <a:ext cx="312420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i="1"/>
              <a:t>(1 Timothy 2:5)</a:t>
            </a:r>
            <a:endParaRPr lang="en-US" sz="2800" b="1"/>
          </a:p>
        </p:txBody>
      </p:sp>
      <p:sp>
        <p:nvSpPr>
          <p:cNvPr id="16393" name="Line 27"/>
          <p:cNvSpPr>
            <a:spLocks noChangeShapeType="1"/>
          </p:cNvSpPr>
          <p:nvPr/>
        </p:nvSpPr>
        <p:spPr bwMode="invGray">
          <a:xfrm>
            <a:off x="3997326" y="1735138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394" name="AutoShape 28"/>
          <p:cNvCxnSpPr>
            <a:cxnSpLocks noChangeShapeType="1"/>
          </p:cNvCxnSpPr>
          <p:nvPr/>
        </p:nvCxnSpPr>
        <p:spPr bwMode="black">
          <a:xfrm flipH="1">
            <a:off x="1981201" y="17351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Text Box 29"/>
          <p:cNvSpPr txBox="1">
            <a:spLocks noChangeArrowheads="1"/>
          </p:cNvSpPr>
          <p:nvPr/>
        </p:nvSpPr>
        <p:spPr bwMode="auto">
          <a:xfrm>
            <a:off x="1752600" y="1295401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latin typeface="Verdana" pitchFamily="34" charset="0"/>
              </a:rPr>
              <a:t>Mediator</a:t>
            </a:r>
            <a:endParaRPr lang="en-US">
              <a:latin typeface="Verdana" pitchFamily="34" charset="0"/>
            </a:endParaRPr>
          </a:p>
        </p:txBody>
      </p:sp>
      <p:sp>
        <p:nvSpPr>
          <p:cNvPr id="16396" name="TextBox 19"/>
          <p:cNvSpPr txBox="1">
            <a:spLocks noChangeArrowheads="1"/>
          </p:cNvSpPr>
          <p:nvPr/>
        </p:nvSpPr>
        <p:spPr bwMode="auto">
          <a:xfrm>
            <a:off x="1524000" y="56388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/>
              <a:t>“</a:t>
            </a:r>
            <a:r>
              <a:rPr lang="en-US" sz="2800" b="1" i="1"/>
              <a:t>For there is one God and one Mediator between God and men, the Man Christ Jesus</a:t>
            </a:r>
            <a:r>
              <a:rPr lang="en-US" sz="2800"/>
              <a:t>”</a:t>
            </a:r>
          </a:p>
        </p:txBody>
      </p:sp>
      <p:sp>
        <p:nvSpPr>
          <p:cNvPr id="16397" name="TextBox 20"/>
          <p:cNvSpPr txBox="1">
            <a:spLocks noChangeArrowheads="1"/>
          </p:cNvSpPr>
          <p:nvPr/>
        </p:nvSpPr>
        <p:spPr bwMode="auto">
          <a:xfrm>
            <a:off x="5410200" y="18288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Priest</a:t>
            </a:r>
          </a:p>
        </p:txBody>
      </p:sp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8458200" y="2057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Mary</a:t>
            </a:r>
          </a:p>
        </p:txBody>
      </p:sp>
      <p:sp>
        <p:nvSpPr>
          <p:cNvPr id="16399" name="Rectangle 18"/>
          <p:cNvSpPr>
            <a:spLocks noChangeArrowheads="1"/>
          </p:cNvSpPr>
          <p:nvPr/>
        </p:nvSpPr>
        <p:spPr bwMode="auto">
          <a:xfrm>
            <a:off x="6629400" y="4495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Pope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 descr="question mark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844" y="14235"/>
            <a:ext cx="8839200" cy="6858000"/>
          </a:xfrm>
        </p:spPr>
      </p:pic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2133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Why Settle For A Substitute When You Can Have The Authentic Thing?</a:t>
            </a:r>
          </a:p>
        </p:txBody>
      </p:sp>
      <p:pic>
        <p:nvPicPr>
          <p:cNvPr id="17412" name="Picture 5" descr="question mark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7730"/>
            <a:ext cx="24193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61E50A-317E-28FB-A0FF-EEFAD2E51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356" y="3490674"/>
            <a:ext cx="3353091" cy="33530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0"/>
            <a:ext cx="7772400" cy="2209800"/>
          </a:xfrm>
        </p:spPr>
        <p:txBody>
          <a:bodyPr/>
          <a:lstStyle/>
          <a:p>
            <a:pPr eaLnBrk="1" hangingPunct="1"/>
            <a:r>
              <a:rPr lang="en-US" i="1"/>
              <a:t>Definition of a Substitute</a:t>
            </a:r>
            <a:endParaRPr lang="en-US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514600"/>
            <a:ext cx="8077200" cy="2514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</a:rPr>
              <a:t>“to put under, put or use in the place of, or instead of; to take the place of; a person or thing put in the place of another; to replace; take the place of something or someone.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56A74-55E0-6476-63B7-914FF39E0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7425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End Justifies the Means?</a:t>
            </a:r>
          </a:p>
        </p:txBody>
      </p:sp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2590800" y="1752600"/>
            <a:ext cx="6858000" cy="990600"/>
            <a:chOff x="624" y="1152"/>
            <a:chExt cx="4080" cy="720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125" name="Group 11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5139" name="Oval 1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Rectangle 1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Oval 1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1" name="Oval 1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1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72" name="Rectangle 16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127" name="Group 17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5135" name="Oval 1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Rectangle 1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1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78" name="Rectangle 22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1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129" name="Group 23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5131" name="Oval 2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Rectangle 2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3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84" name="Rectangle 28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70" y="3198018"/>
            <a:ext cx="406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8816" r="2675"/>
          <a:stretch/>
        </p:blipFill>
        <p:spPr>
          <a:xfrm>
            <a:off x="2743201" y="3048000"/>
            <a:ext cx="2611715" cy="33480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End Justifies the Means?</a:t>
            </a: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7835900" y="30480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6083300" y="3048000"/>
            <a:ext cx="1665288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4343401" y="3048000"/>
            <a:ext cx="1616075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>
            <a:off x="2578100" y="3048000"/>
            <a:ext cx="167640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2590800" y="1752600"/>
            <a:ext cx="6858000" cy="990600"/>
            <a:chOff x="624" y="1152"/>
            <a:chExt cx="4080" cy="720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57" name="Group 11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6171" name="Oval 1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Rectangle 1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Oval 1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1" name="Oval 1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1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72" name="Rectangle 16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59" name="Group 17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6167" name="Oval 1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Rectangle 1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1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78" name="Rectangle 22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1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61" name="Group 23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6163" name="Oval 2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Rectangle 2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83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70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84" name="Rectangle 28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6152" name="Picture 37" descr="dollar 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429000"/>
            <a:ext cx="12731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8" descr="rose bouqu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1352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9" descr="present bo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0" descr="teddy be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76600"/>
            <a:ext cx="12192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28601"/>
            <a:ext cx="8229600" cy="1096963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Biblical Examples of Unsuccessful Substitutes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3352800" y="19812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dirty="0"/>
              <a:t>Cain: </a:t>
            </a:r>
            <a:r>
              <a:rPr lang="en-US" sz="2400" b="1" i="1" dirty="0"/>
              <a:t>(Genesis 4:1-8) (Hebrews 11:4) </a:t>
            </a:r>
            <a:endParaRPr lang="en-US" sz="2400" dirty="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2438400" y="3048000"/>
            <a:ext cx="70866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dirty="0"/>
              <a:t>Sarai and Abram: </a:t>
            </a:r>
            <a:r>
              <a:rPr lang="en-US" sz="2400" b="1" i="1" dirty="0"/>
              <a:t>Genesis 16:1-16 and 21:1-12</a:t>
            </a:r>
            <a:r>
              <a:rPr lang="en-US" sz="2400" dirty="0"/>
              <a:t> 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3352800" y="40386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dirty="0"/>
              <a:t>Nadab and Abihu:  </a:t>
            </a:r>
            <a:r>
              <a:rPr lang="en-US" sz="2400" b="1" i="1" dirty="0"/>
              <a:t>(Leviticus 10:1-2)</a:t>
            </a:r>
            <a:endParaRPr lang="en-US" sz="2400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3352800" y="5105400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dirty="0"/>
              <a:t>King Saul: </a:t>
            </a:r>
            <a:r>
              <a:rPr lang="en-US" sz="2400" b="1" i="1" dirty="0"/>
              <a:t>1 Samuel 15:1-23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686800" cy="2544762"/>
          </a:xfrm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chemeClr val="tx1"/>
                </a:solidFill>
              </a:rPr>
              <a:t>God will not accept sacrifices or offerings, no matter how abundant or how costly, as a substitute for repentance.</a:t>
            </a:r>
            <a:br>
              <a:rPr lang="en-US" sz="2800"/>
            </a:br>
            <a:endParaRPr lang="en-US" sz="2800" b="1" i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971801"/>
            <a:ext cx="8229600" cy="3687763"/>
          </a:xfrm>
        </p:spPr>
        <p:txBody>
          <a:bodyPr/>
          <a:lstStyle/>
          <a:p>
            <a:r>
              <a:rPr lang="en-US" sz="8000" b="1" i="1">
                <a:solidFill>
                  <a:srgbClr val="FF0000"/>
                </a:solidFill>
              </a:rPr>
              <a:t>Proverbs 15:8</a:t>
            </a:r>
          </a:p>
          <a:p>
            <a:r>
              <a:rPr lang="en-US" sz="8000" b="1" i="1">
                <a:solidFill>
                  <a:srgbClr val="FF0000"/>
                </a:solidFill>
              </a:rPr>
              <a:t>Malachi 1:6-14</a:t>
            </a:r>
            <a:endParaRPr lang="en-US" sz="8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57400" y="533401"/>
            <a:ext cx="8229600" cy="14779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What Does Jesus think about substitutes?</a:t>
            </a:r>
            <a:br>
              <a:rPr lang="en-US" sz="2800"/>
            </a:br>
            <a:endParaRPr lang="en-US" sz="2800" b="1" i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8458200" cy="4419600"/>
          </a:xfrm>
        </p:spPr>
        <p:txBody>
          <a:bodyPr/>
          <a:lstStyle/>
          <a:p>
            <a:r>
              <a:rPr lang="en-US" sz="7200" b="1" i="1" dirty="0">
                <a:solidFill>
                  <a:srgbClr val="FF0000"/>
                </a:solidFill>
              </a:rPr>
              <a:t>(Matthew 15:7-9)</a:t>
            </a:r>
          </a:p>
          <a:p>
            <a:r>
              <a:rPr lang="en-US" sz="7200" b="1" i="1" dirty="0"/>
              <a:t>(John 4:24)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Modern Substitutes</a:t>
            </a: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2601914" y="2309814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5334000" y="1447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2819400" y="2971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Smith</a:t>
            </a: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3702050" y="46688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24314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Aquinas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6477000" y="40386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Wesley</a:t>
            </a: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8305800" y="1676401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Calvin</a:t>
            </a:r>
          </a:p>
        </p:txBody>
      </p:sp>
      <p:sp>
        <p:nvSpPr>
          <p:cNvPr id="10249" name="Text Box 26"/>
          <p:cNvSpPr txBox="1">
            <a:spLocks noChangeArrowheads="1"/>
          </p:cNvSpPr>
          <p:nvPr/>
        </p:nvSpPr>
        <p:spPr bwMode="auto">
          <a:xfrm>
            <a:off x="4648200" y="3433763"/>
            <a:ext cx="3124200" cy="584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i="1"/>
              <a:t>(2 John 1:9-11)</a:t>
            </a:r>
            <a:endParaRPr lang="en-US" sz="3200" b="1"/>
          </a:p>
        </p:txBody>
      </p:sp>
      <p:sp>
        <p:nvSpPr>
          <p:cNvPr id="10250" name="Line 27"/>
          <p:cNvSpPr>
            <a:spLocks noChangeShapeType="1"/>
          </p:cNvSpPr>
          <p:nvPr/>
        </p:nvSpPr>
        <p:spPr bwMode="invGray">
          <a:xfrm>
            <a:off x="3997326" y="1735138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51" name="AutoShape 28"/>
          <p:cNvCxnSpPr>
            <a:cxnSpLocks noChangeShapeType="1"/>
          </p:cNvCxnSpPr>
          <p:nvPr/>
        </p:nvCxnSpPr>
        <p:spPr bwMode="black">
          <a:xfrm flipH="1">
            <a:off x="1981201" y="17351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2" name="Text Box 29"/>
          <p:cNvSpPr txBox="1">
            <a:spLocks noChangeArrowheads="1"/>
          </p:cNvSpPr>
          <p:nvPr/>
        </p:nvSpPr>
        <p:spPr bwMode="auto">
          <a:xfrm>
            <a:off x="1834356" y="1139359"/>
            <a:ext cx="1970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>
                <a:latin typeface="Verdana" pitchFamily="34" charset="0"/>
              </a:rPr>
              <a:t>Doctrines</a:t>
            </a:r>
          </a:p>
        </p:txBody>
      </p:sp>
      <p:sp>
        <p:nvSpPr>
          <p:cNvPr id="10253" name="TextBox 19"/>
          <p:cNvSpPr txBox="1">
            <a:spLocks noChangeArrowheads="1"/>
          </p:cNvSpPr>
          <p:nvPr/>
        </p:nvSpPr>
        <p:spPr bwMode="auto">
          <a:xfrm>
            <a:off x="6210300" y="5655488"/>
            <a:ext cx="5467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“</a:t>
            </a:r>
            <a:r>
              <a:rPr lang="en-US" sz="3600" dirty="0"/>
              <a:t>Does NOT have God</a:t>
            </a:r>
            <a:r>
              <a:rPr lang="en-US" sz="2800" dirty="0"/>
              <a:t>”</a:t>
            </a: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5486400" y="1828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Luther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Modern Substitutes</a:t>
            </a: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2601914" y="2309814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5334000" y="1447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2819400" y="29718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6471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Mormon</a:t>
            </a: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gray">
          <a:xfrm>
            <a:off x="3702050" y="46688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24314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Anglican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6477000" y="40386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Baptist</a:t>
            </a: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gray">
          <a:xfrm>
            <a:off x="8305800" y="1676401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24314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Methodist</a:t>
            </a:r>
          </a:p>
        </p:txBody>
      </p:sp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4267200" y="3299174"/>
            <a:ext cx="3501320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i="1" dirty="0"/>
              <a:t>(Matthew 16:18)</a:t>
            </a:r>
            <a:endParaRPr lang="en-US" sz="3200" b="1" dirty="0"/>
          </a:p>
        </p:txBody>
      </p:sp>
      <p:sp>
        <p:nvSpPr>
          <p:cNvPr id="11274" name="Line 27"/>
          <p:cNvSpPr>
            <a:spLocks noChangeShapeType="1"/>
          </p:cNvSpPr>
          <p:nvPr/>
        </p:nvSpPr>
        <p:spPr bwMode="invGray">
          <a:xfrm>
            <a:off x="3997326" y="1735138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75" name="AutoShape 28"/>
          <p:cNvCxnSpPr>
            <a:cxnSpLocks noChangeShapeType="1"/>
          </p:cNvCxnSpPr>
          <p:nvPr/>
        </p:nvCxnSpPr>
        <p:spPr bwMode="black">
          <a:xfrm flipH="1">
            <a:off x="1981201" y="17351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Text Box 29"/>
          <p:cNvSpPr txBox="1">
            <a:spLocks noChangeArrowheads="1"/>
          </p:cNvSpPr>
          <p:nvPr/>
        </p:nvSpPr>
        <p:spPr bwMode="auto">
          <a:xfrm>
            <a:off x="2000373" y="1207756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latin typeface="Verdana" pitchFamily="34" charset="0"/>
              </a:rPr>
              <a:t>Names</a:t>
            </a:r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5334000" y="5715001"/>
            <a:ext cx="632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 dirty="0">
                <a:solidFill>
                  <a:srgbClr val="FF0000"/>
                </a:solidFill>
              </a:rPr>
              <a:t>“I will build MY church”</a:t>
            </a:r>
          </a:p>
        </p:txBody>
      </p:sp>
      <p:sp>
        <p:nvSpPr>
          <p:cNvPr id="11278" name="TextBox 13"/>
          <p:cNvSpPr txBox="1">
            <a:spLocks noChangeArrowheads="1"/>
          </p:cNvSpPr>
          <p:nvPr/>
        </p:nvSpPr>
        <p:spPr bwMode="auto">
          <a:xfrm>
            <a:off x="5486400" y="18288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Catholic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D_BusPres_01_TP01136794 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336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Verdana</vt:lpstr>
      <vt:lpstr>GD_BusPres_01_TP01136794 </vt:lpstr>
      <vt:lpstr>No Substitutes Accepted</vt:lpstr>
      <vt:lpstr>Definition of a Substitute</vt:lpstr>
      <vt:lpstr>The End Justifies the Means?</vt:lpstr>
      <vt:lpstr>The End Justifies the Means?</vt:lpstr>
      <vt:lpstr>Biblical Examples of Unsuccessful Substitutes</vt:lpstr>
      <vt:lpstr>God will not accept sacrifices or offerings, no matter how abundant or how costly, as a substitute for repentance. </vt:lpstr>
      <vt:lpstr>What Does Jesus think about substitutes? </vt:lpstr>
      <vt:lpstr>Modern Substitutes</vt:lpstr>
      <vt:lpstr>Modern Substitutes</vt:lpstr>
      <vt:lpstr>Modern Substitutes</vt:lpstr>
      <vt:lpstr>Modern Substitutes</vt:lpstr>
      <vt:lpstr>Modern Substitutes</vt:lpstr>
      <vt:lpstr>Modern Substitutes</vt:lpstr>
      <vt:lpstr>Modern Substitutes</vt:lpstr>
      <vt:lpstr>Why Settle For A Substitute When You Can Have The Authentic Thing?</vt:lpstr>
    </vt:vector>
  </TitlesOfParts>
  <Company>Theme Gallery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Substitutes Accepted</dc:title>
  <dc:creator>WMaxx</dc:creator>
  <cp:lastModifiedBy>Bill McIlvain</cp:lastModifiedBy>
  <cp:revision>26</cp:revision>
  <dcterms:created xsi:type="dcterms:W3CDTF">2004-07-12T07:59:14Z</dcterms:created>
  <dcterms:modified xsi:type="dcterms:W3CDTF">2024-03-23T16:51:14Z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TC011367951033</vt:lpwstr>
  </property>
</Properties>
</file>