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7" r:id="rId5"/>
    <p:sldId id="318" r:id="rId6"/>
    <p:sldId id="307" r:id="rId7"/>
    <p:sldId id="319" r:id="rId8"/>
    <p:sldId id="320" r:id="rId9"/>
    <p:sldId id="321" r:id="rId10"/>
    <p:sldId id="322" r:id="rId11"/>
    <p:sldId id="323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5405" autoAdjust="0"/>
  </p:normalViewPr>
  <p:slideViewPr>
    <p:cSldViewPr snapToGrid="0">
      <p:cViewPr varScale="1">
        <p:scale>
          <a:sx n="96" d="100"/>
          <a:sy n="96" d="100"/>
        </p:scale>
        <p:origin x="78" y="34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3/9/2024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3/9/2024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827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543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007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900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3814354"/>
          </a:xfrm>
        </p:spPr>
        <p:txBody>
          <a:bodyPr anchor="ctr"/>
          <a:lstStyle/>
          <a:p>
            <a:r>
              <a:rPr lang="en-US" b="1" dirty="0"/>
              <a:t>Putting The Lord’s Prayer into 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2A9E9-73E7-8951-7ABF-3151E36AAA4A}"/>
              </a:ext>
            </a:extLst>
          </p:cNvPr>
          <p:cNvSpPr txBox="1"/>
          <p:nvPr/>
        </p:nvSpPr>
        <p:spPr>
          <a:xfrm>
            <a:off x="113212" y="4467497"/>
            <a:ext cx="6165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Reading – John 17:13-18:1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6B462-2941-2F8F-3CB6-432DD2A0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162415"/>
            <a:ext cx="7534656" cy="748937"/>
          </a:xfrm>
        </p:spPr>
        <p:txBody>
          <a:bodyPr/>
          <a:lstStyle/>
          <a:p>
            <a:r>
              <a:rPr lang="en-US" b="1" dirty="0"/>
              <a:t>John 17 is the REAL Lord’s Prayer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35EC8A-6245-E78F-6B03-040859386A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8448" y="1429512"/>
            <a:ext cx="6878901" cy="4666488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4D5156"/>
                </a:solidFill>
                <a:effectLst/>
                <a:latin typeface="Google Sans"/>
              </a:rPr>
              <a:t>What the religious world calls the Lord’s Prayer appears in two forms in the New Testament: </a:t>
            </a:r>
          </a:p>
          <a:p>
            <a:r>
              <a:rPr lang="en-US" sz="3200" b="0" i="0" dirty="0">
                <a:solidFill>
                  <a:srgbClr val="4D5156"/>
                </a:solidFill>
                <a:effectLst/>
                <a:latin typeface="Google Sans"/>
              </a:rPr>
              <a:t>the shorter version in the Gospel According to Luke (11:2–4) </a:t>
            </a:r>
          </a:p>
          <a:p>
            <a:r>
              <a:rPr lang="en-US" sz="3200" b="0" i="0" dirty="0">
                <a:solidFill>
                  <a:srgbClr val="4D5156"/>
                </a:solidFill>
                <a:effectLst/>
                <a:latin typeface="Google Sans"/>
              </a:rPr>
              <a:t>the longer version is part of the Sermon on the Mount, in the Gospel According to Matthew (6:9–13)</a:t>
            </a:r>
          </a:p>
          <a:p>
            <a:r>
              <a:rPr lang="en-US" sz="3200" dirty="0">
                <a:solidFill>
                  <a:srgbClr val="4D5156"/>
                </a:solidFill>
                <a:latin typeface="Google Sans"/>
              </a:rPr>
              <a:t>We will get to this one later………………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4F734-115A-9DA7-BD1D-AFE52555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692" y="148046"/>
            <a:ext cx="3854994" cy="57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717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4832"/>
            <a:ext cx="7534656" cy="914400"/>
          </a:xfrm>
        </p:spPr>
        <p:txBody>
          <a:bodyPr/>
          <a:lstStyle/>
          <a:p>
            <a:r>
              <a:rPr lang="en-US" sz="4000" b="1" dirty="0"/>
              <a:t>Context of the Lord’s Prayer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30213914"/>
              </p:ext>
            </p:extLst>
          </p:nvPr>
        </p:nvGraphicFramePr>
        <p:xfrm>
          <a:off x="914399" y="2038350"/>
          <a:ext cx="8177349" cy="4614818"/>
        </p:xfrm>
        <a:graphic>
          <a:graphicData uri="http://schemas.openxmlformats.org/drawingml/2006/table">
            <a:tbl>
              <a:tblPr firstRow="1" bandRow="1"/>
              <a:tblGrid>
                <a:gridCol w="8177349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Chapter 13:1</a:t>
                      </a:r>
                    </a:p>
                    <a:p>
                      <a:pPr algn="r"/>
                      <a:r>
                        <a:rPr lang="en-US" sz="2400" b="0" dirty="0">
                          <a:latin typeface="+mj-lt"/>
                        </a:rPr>
                        <a:t>The Passover Observance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Chapter 13:2-5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Jesus washes the disciples’ feet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998987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Chapter 13:13-20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Instructions to serve others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Chapter 13:33-38</a:t>
                      </a:r>
                      <a:endParaRPr lang="en-US" sz="2400" b="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“I am leaving you” -- Peter would deny Jesus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8548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6FC6ECE-C6FD-DA68-992B-DD36D239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1454021"/>
            <a:ext cx="2982686" cy="23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4832"/>
            <a:ext cx="7534656" cy="914400"/>
          </a:xfrm>
        </p:spPr>
        <p:txBody>
          <a:bodyPr/>
          <a:lstStyle/>
          <a:p>
            <a:r>
              <a:rPr lang="en-US" sz="4000" b="1" dirty="0"/>
              <a:t>Context of the Lord’s Prayer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96183879"/>
              </p:ext>
            </p:extLst>
          </p:nvPr>
        </p:nvGraphicFramePr>
        <p:xfrm>
          <a:off x="914399" y="2038350"/>
          <a:ext cx="8177349" cy="4948703"/>
        </p:xfrm>
        <a:graphic>
          <a:graphicData uri="http://schemas.openxmlformats.org/drawingml/2006/table">
            <a:tbl>
              <a:tblPr firstRow="1" bandRow="1"/>
              <a:tblGrid>
                <a:gridCol w="8177349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Chapter 14:1-7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Let Not Your Heart Be Troubled”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Chapter 14:15-18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Jesus will pray for them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998987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Chapter 14:26-29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 “Comforter”, peace &amp; rejoicing at His leaving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Chapter 15:-8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True Vine &amp; branches (fellowship)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8548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Chapter 15:-9-15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True Love &amp; friendship (fellowship)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6FC6ECE-C6FD-DA68-992B-DD36D239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1616" y="1454021"/>
            <a:ext cx="2447796" cy="23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49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4832"/>
            <a:ext cx="7534656" cy="914400"/>
          </a:xfrm>
        </p:spPr>
        <p:txBody>
          <a:bodyPr/>
          <a:lstStyle/>
          <a:p>
            <a:r>
              <a:rPr lang="en-US" sz="4000" b="1" dirty="0"/>
              <a:t>Context of the Lord’s Prayer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55205106"/>
              </p:ext>
            </p:extLst>
          </p:nvPr>
        </p:nvGraphicFramePr>
        <p:xfrm>
          <a:off x="1337522" y="1285040"/>
          <a:ext cx="8177349" cy="5368128"/>
        </p:xfrm>
        <a:graphic>
          <a:graphicData uri="http://schemas.openxmlformats.org/drawingml/2006/table">
            <a:tbl>
              <a:tblPr firstRow="1" bandRow="1"/>
              <a:tblGrid>
                <a:gridCol w="8177349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Chapter 15:26-27</a:t>
                      </a:r>
                    </a:p>
                    <a:p>
                      <a:pPr algn="r"/>
                      <a:r>
                        <a:rPr lang="en-US" sz="2400" b="0" dirty="0">
                          <a:latin typeface="+mj-lt"/>
                        </a:rPr>
                        <a:t>The Comforter reassurance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Chapter 16:1-13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Things are going to be hard but you will be comforted.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998987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Chapter 16:17-30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“Little while” Confusion – The Disciples are obviously troubled over His departure.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Chapter 16:-31-33</a:t>
                      </a:r>
                      <a:endParaRPr lang="en-US" sz="2400" b="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 hour is here and you will leave Me. “Be of good cheer”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8548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Chapter 17:1-26</a:t>
                      </a:r>
                      <a:endParaRPr lang="en-US" sz="2400" b="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Jesus prays for ALL of His disciples now &amp; in the future.[verse 20]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6FC6ECE-C6FD-DA68-992B-DD36D239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30580" y="1593153"/>
            <a:ext cx="2447796" cy="18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53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-1"/>
            <a:ext cx="8177349" cy="1341783"/>
          </a:xfrm>
        </p:spPr>
        <p:txBody>
          <a:bodyPr/>
          <a:lstStyle/>
          <a:p>
            <a:r>
              <a:rPr lang="en-US" sz="4000" b="1" dirty="0"/>
              <a:t>The Aftermath of the Lord’s Prayer in Gethsemane &amp;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47193172"/>
              </p:ext>
            </p:extLst>
          </p:nvPr>
        </p:nvGraphicFramePr>
        <p:xfrm>
          <a:off x="62948" y="1591089"/>
          <a:ext cx="8177349" cy="4614818"/>
        </p:xfrm>
        <a:graphic>
          <a:graphicData uri="http://schemas.openxmlformats.org/drawingml/2006/table">
            <a:tbl>
              <a:tblPr firstRow="1" bandRow="1"/>
              <a:tblGrid>
                <a:gridCol w="8177349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Matthew 26:33-44</a:t>
                      </a:r>
                    </a:p>
                    <a:p>
                      <a:pPr algn="r"/>
                      <a:r>
                        <a:rPr lang="en-US" sz="2400" b="0" dirty="0">
                          <a:latin typeface="+mj-lt"/>
                        </a:rPr>
                        <a:t>Jesus prays 3 times to have burden taken away.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pPr algn="r"/>
                      <a:endParaRPr lang="en-US" sz="2400" b="0" dirty="0"/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Imagine the anguish of the Father to say “no”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998987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Matthew 26:47-59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Judas betrays Jesus and the disciples run away.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Everything was done to fulfil prophecy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8548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54030D2-8254-D808-1664-C5629F49F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821" y="3429000"/>
            <a:ext cx="4826179" cy="27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3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-1"/>
            <a:ext cx="8177349" cy="1341783"/>
          </a:xfrm>
        </p:spPr>
        <p:txBody>
          <a:bodyPr/>
          <a:lstStyle/>
          <a:p>
            <a:r>
              <a:rPr lang="en-US" sz="4000" b="1" dirty="0"/>
              <a:t>The Aftermath of the Lord’s Prayer on the Cross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90967652"/>
              </p:ext>
            </p:extLst>
          </p:nvPr>
        </p:nvGraphicFramePr>
        <p:xfrm>
          <a:off x="62948" y="1591089"/>
          <a:ext cx="8177349" cy="4844510"/>
        </p:xfrm>
        <a:graphic>
          <a:graphicData uri="http://schemas.openxmlformats.org/drawingml/2006/table">
            <a:tbl>
              <a:tblPr firstRow="1" bandRow="1"/>
              <a:tblGrid>
                <a:gridCol w="8177349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Matthew 27:44-46 </a:t>
                      </a:r>
                    </a:p>
                    <a:p>
                      <a:pPr algn="r"/>
                      <a:r>
                        <a:rPr lang="en-US" sz="2400" b="0" dirty="0">
                          <a:latin typeface="+mj-lt"/>
                        </a:rPr>
                        <a:t>“My God, My God why have you forsaken me?”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3E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Gill Sans Light" panose="020B0302020104020203" pitchFamily="34" charset="-79"/>
                        </a:rPr>
                        <a:t>John 19:30 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Jesus says, “It is Finished”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998987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Luke 23:46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“Father, into your hands I commend my spirit”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3E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Matthew 27:50-52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Temple veil torn, earth quaked,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Graves opened &amp; Bodies of the SAINTS arose.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8548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54030D2-8254-D808-1664-C5629F49F4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65505" y="3428999"/>
            <a:ext cx="4863548" cy="34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5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6B462-2941-2F8F-3CB6-432DD2A0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162415"/>
            <a:ext cx="7534656" cy="748937"/>
          </a:xfrm>
        </p:spPr>
        <p:txBody>
          <a:bodyPr/>
          <a:lstStyle/>
          <a:p>
            <a:r>
              <a:rPr lang="en-US" b="1" dirty="0"/>
              <a:t>Sermon on the mount model for  the request, “Teach us to Pray”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35EC8A-6245-E78F-6B03-040859386A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314" y="1053548"/>
            <a:ext cx="8206378" cy="5042452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4D5156"/>
                </a:solidFill>
                <a:effectLst/>
                <a:latin typeface="Google Sans"/>
              </a:rPr>
              <a:t>the shorter version in the Gospel According to Luke (11:2–4) </a:t>
            </a:r>
          </a:p>
          <a:p>
            <a:r>
              <a:rPr lang="en-US" sz="3200" b="0" i="0" dirty="0">
                <a:solidFill>
                  <a:srgbClr val="4D5156"/>
                </a:solidFill>
                <a:effectLst/>
                <a:latin typeface="Google Sans"/>
              </a:rPr>
              <a:t>The multitudes were hearing the message of a kingdom which was “at hand”. </a:t>
            </a:r>
          </a:p>
          <a:p>
            <a:r>
              <a:rPr lang="en-US" sz="3200" dirty="0">
                <a:solidFill>
                  <a:srgbClr val="4D5156"/>
                </a:solidFill>
                <a:latin typeface="Google Sans"/>
              </a:rPr>
              <a:t>Series of parables described this kingdom</a:t>
            </a:r>
          </a:p>
          <a:p>
            <a:r>
              <a:rPr lang="en-US" sz="3200" b="0" i="0" dirty="0">
                <a:solidFill>
                  <a:srgbClr val="4D5156"/>
                </a:solidFill>
                <a:effectLst/>
                <a:latin typeface="Google Sans"/>
              </a:rPr>
              <a:t>The instructions for the multitudes was to pray in anticipation of this kingdom. Expect it soon!</a:t>
            </a:r>
          </a:p>
          <a:p>
            <a:r>
              <a:rPr lang="en-US" sz="3200" dirty="0">
                <a:solidFill>
                  <a:srgbClr val="4D5156"/>
                </a:solidFill>
                <a:latin typeface="Google Sans"/>
              </a:rPr>
              <a:t>Now that the kingdom is established and Jesus is reigning in heaven, praying for that which is already here is fruitless.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4F734-115A-9DA7-BD1D-AFE52555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692" y="148046"/>
            <a:ext cx="3854994" cy="57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64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Come to Jesus!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4697" y="0"/>
            <a:ext cx="4952072" cy="5943600"/>
          </a:xfrm>
        </p:spPr>
        <p:txBody>
          <a:bodyPr anchor="ctr"/>
          <a:lstStyle/>
          <a:p>
            <a:r>
              <a:rPr lang="en-US" dirty="0"/>
              <a:t>If you are not a part of this kingdom, then that is what you </a:t>
            </a:r>
            <a:r>
              <a:rPr lang="en-US" u="sng" dirty="0"/>
              <a:t>should</a:t>
            </a:r>
            <a:r>
              <a:rPr lang="en-US" dirty="0"/>
              <a:t> be praying for.</a:t>
            </a:r>
          </a:p>
          <a:p>
            <a:r>
              <a:rPr lang="en-US" dirty="0"/>
              <a:t>If you believe and convinced that you need to be added to this kingdom, then act now.</a:t>
            </a:r>
          </a:p>
          <a:p>
            <a:r>
              <a:rPr lang="en-US" dirty="0"/>
              <a:t>Romans 6:1-7 States plainly that baptism is the method of being born again.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 design</Template>
  <TotalTime>244</TotalTime>
  <Words>512</Words>
  <Application>Microsoft Office PowerPoint</Application>
  <PresentationFormat>Widescreen</PresentationFormat>
  <Paragraphs>74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Gill Sans Nova Light</vt:lpstr>
      <vt:lpstr>Google Sans</vt:lpstr>
      <vt:lpstr>Sagona Book</vt:lpstr>
      <vt:lpstr>Custom</vt:lpstr>
      <vt:lpstr>Putting The Lord’s Prayer into Context</vt:lpstr>
      <vt:lpstr>John 17 is the REAL Lord’s Prayer</vt:lpstr>
      <vt:lpstr>Context of the Lord’s Prayer</vt:lpstr>
      <vt:lpstr>Context of the Lord’s Prayer</vt:lpstr>
      <vt:lpstr>Context of the Lord’s Prayer</vt:lpstr>
      <vt:lpstr>The Aftermath of the Lord’s Prayer in Gethsemane &amp;</vt:lpstr>
      <vt:lpstr>The Aftermath of the Lord’s Prayer on the Cross</vt:lpstr>
      <vt:lpstr>Sermon on the mount model for  the request, “Teach us to Pray”</vt:lpstr>
      <vt:lpstr>Come to Jesus!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The Lord’s Prayer into Context</dc:title>
  <dc:creator>Bill McIlvain</dc:creator>
  <cp:lastModifiedBy>Bill McIlvain</cp:lastModifiedBy>
  <cp:revision>8</cp:revision>
  <dcterms:created xsi:type="dcterms:W3CDTF">2024-03-10T01:21:37Z</dcterms:created>
  <dcterms:modified xsi:type="dcterms:W3CDTF">2024-03-10T05:26:15Z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