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2" r:id="rId3"/>
    <p:sldId id="257" r:id="rId4"/>
    <p:sldId id="293" r:id="rId5"/>
    <p:sldId id="259" r:id="rId6"/>
    <p:sldId id="258" r:id="rId7"/>
    <p:sldId id="294" r:id="rId8"/>
    <p:sldId id="260" r:id="rId9"/>
    <p:sldId id="261" r:id="rId10"/>
    <p:sldId id="295" r:id="rId11"/>
    <p:sldId id="262" r:id="rId12"/>
    <p:sldId id="296" r:id="rId13"/>
    <p:sldId id="263" r:id="rId14"/>
    <p:sldId id="265" r:id="rId15"/>
    <p:sldId id="298" r:id="rId16"/>
    <p:sldId id="266" r:id="rId17"/>
    <p:sldId id="299" r:id="rId18"/>
    <p:sldId id="268" r:id="rId19"/>
    <p:sldId id="269" r:id="rId20"/>
    <p:sldId id="271" r:id="rId21"/>
    <p:sldId id="300" r:id="rId2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420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543051" y="1344614"/>
            <a:ext cx="84667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EE304D-3ACD-429D-9D51-FE1063B700C2}" type="datetimeFigureOut">
              <a:rPr lang="en-US"/>
              <a:pPr>
                <a:defRPr/>
              </a:pPr>
              <a:t>3/16/2024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4EEFC5-902E-4782-931E-58774C86A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47173"/>
      </p:ext>
    </p:extLst>
  </p:cSld>
  <p:clrMapOvr>
    <a:masterClrMapping/>
  </p:clrMapOvr>
  <p:transition spd="med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2E616-154A-4E5A-AF7B-6A525C01DB9A}" type="datetimeFigureOut">
              <a:rPr lang="en-US"/>
              <a:pPr>
                <a:defRPr/>
              </a:pPr>
              <a:t>3/16/2024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803FC-2896-4036-8632-38D8AD868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90044"/>
      </p:ext>
    </p:extLst>
  </p:cSld>
  <p:clrMapOvr>
    <a:masterClrMapping/>
  </p:clrMapOvr>
  <p:transition spd="med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29905-0FEA-4AF3-A273-9F82F8A0A5A3}" type="datetimeFigureOut">
              <a:rPr lang="en-US"/>
              <a:pPr>
                <a:defRPr/>
              </a:pPr>
              <a:t>3/16/2024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FE2A2-D25A-49AC-9D3D-8A3E81BD5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16104"/>
      </p:ext>
    </p:extLst>
  </p:cSld>
  <p:clrMapOvr>
    <a:masterClrMapping/>
  </p:clrMapOvr>
  <p:transition spd="med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4E646-F5C5-4C92-99CC-A2EF1B22C05E}" type="datetimeFigureOut">
              <a:rPr lang="en-US"/>
              <a:pPr>
                <a:defRPr/>
              </a:pPr>
              <a:t>3/16/2024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03236-15AA-4AB2-BD75-74417AFA3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99195"/>
      </p:ext>
    </p:extLst>
  </p:cSld>
  <p:clrMapOvr>
    <a:masterClrMapping/>
  </p:clrMapOvr>
  <p:transition spd="med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3767" y="0"/>
            <a:ext cx="9144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3048000" y="0"/>
            <a:ext cx="1016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10984" y="2746375"/>
            <a:ext cx="84667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8BCAAF-78F7-4FC7-B543-AFED4069730F}" type="datetimeFigureOut">
              <a:rPr lang="en-US"/>
              <a:pPr>
                <a:defRPr/>
              </a:pPr>
              <a:t>3/16/2024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B81D32-A9BF-49FC-B0FB-FB148683B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41061"/>
      </p:ext>
    </p:extLst>
  </p:cSld>
  <p:clrMapOvr>
    <a:masterClrMapping/>
  </p:clrMapOvr>
  <p:transition spd="med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5B6E5-FC65-4649-8A3E-6B14EBA19C35}" type="datetimeFigureOut">
              <a:rPr lang="en-US"/>
              <a:pPr>
                <a:defRPr/>
              </a:pPr>
              <a:t>3/16/2024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A540C-AA92-4133-97D0-CBB85A519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54546"/>
      </p:ext>
    </p:extLst>
  </p:cSld>
  <p:clrMapOvr>
    <a:masterClrMapping/>
  </p:clrMapOvr>
  <p:transition spd="med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2AA2E6-3FF0-4FCF-85AC-40E02C95D588}" type="datetimeFigureOut">
              <a:rPr lang="en-US"/>
              <a:pPr>
                <a:defRPr/>
              </a:pPr>
              <a:t>3/16/2024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A10121-0380-4E6B-936D-8EE7DF341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19504"/>
      </p:ext>
    </p:extLst>
  </p:cSld>
  <p:clrMapOvr>
    <a:masterClrMapping/>
  </p:clrMapOvr>
  <p:transition spd="med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28599-0FE3-445A-A58B-B0ADE69ED962}" type="datetimeFigureOut">
              <a:rPr lang="en-US"/>
              <a:pPr>
                <a:defRPr/>
              </a:pPr>
              <a:t>3/16/2024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41A90-16D0-418B-956B-D6728A62A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09625"/>
      </p:ext>
    </p:extLst>
  </p:cSld>
  <p:clrMapOvr>
    <a:masterClrMapping/>
  </p:clrMapOvr>
  <p:transition spd="med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2552" y="0"/>
            <a:ext cx="10839449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2C1BBC-EFF6-49A2-85A4-5122D9BBC618}" type="datetimeFigureOut">
              <a:rPr lang="en-US"/>
              <a:pPr>
                <a:defRPr/>
              </a:pPr>
              <a:t>3/16/2024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8F0702-4C61-4099-9E33-DC7EB0C57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44414"/>
      </p:ext>
    </p:extLst>
  </p:cSld>
  <p:clrMapOvr>
    <a:masterClrMapping/>
  </p:clrMapOvr>
  <p:transition spd="med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063BEC-DD2B-4D1F-BC71-9E41DEE84FB8}" type="datetimeFigureOut">
              <a:rPr lang="en-US"/>
              <a:pPr>
                <a:defRPr/>
              </a:pPr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B8E21F-94A1-45CA-B934-8EEB4E6D6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99117"/>
      </p:ext>
    </p:extLst>
  </p:cSld>
  <p:clrMapOvr>
    <a:masterClrMapping/>
  </p:clrMapOvr>
  <p:transition spd="med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529167" y="954089"/>
            <a:ext cx="9144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6671734" y="936625"/>
            <a:ext cx="865717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806214-DE26-4FBC-8A4B-F64296C84501}" type="datetimeFigureOut">
              <a:rPr lang="en-US"/>
              <a:pPr>
                <a:defRPr/>
              </a:pPr>
              <a:t>3/16/2024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3F907B-74DF-469C-AF51-94BFCAF9A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35018"/>
      </p:ext>
    </p:extLst>
  </p:cSld>
  <p:clrMapOvr>
    <a:masterClrMapping/>
  </p:clrMapOvr>
  <p:transition spd="med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67" y="-815975"/>
            <a:ext cx="21844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4367" y="20639"/>
            <a:ext cx="2271184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50434" y="0"/>
            <a:ext cx="108415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3467" y="274638"/>
            <a:ext cx="9999133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913467" y="1447800"/>
            <a:ext cx="999913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C02421B-40E7-489D-8625-70E6AC8CE12E}" type="datetimeFigureOut">
              <a:rPr lang="en-US"/>
              <a:pPr>
                <a:defRPr/>
              </a:pPr>
              <a:t>3/16/2024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5033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A91386D-28B8-4289-8A07-13C3FC93A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8" r:id="rId2"/>
    <p:sldLayoutId id="2147483684" r:id="rId3"/>
    <p:sldLayoutId id="2147483679" r:id="rId4"/>
    <p:sldLayoutId id="2147483685" r:id="rId5"/>
    <p:sldLayoutId id="2147483680" r:id="rId6"/>
    <p:sldLayoutId id="2147483686" r:id="rId7"/>
    <p:sldLayoutId id="2147483687" r:id="rId8"/>
    <p:sldLayoutId id="2147483688" r:id="rId9"/>
    <p:sldLayoutId id="2147483681" r:id="rId10"/>
    <p:sldLayoutId id="2147483682" r:id="rId11"/>
  </p:sldLayoutIdLst>
  <p:transition spd="med">
    <p:pull dir="ru"/>
  </p:transition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1" y="360363"/>
            <a:ext cx="7696200" cy="1471612"/>
          </a:xfrm>
        </p:spPr>
        <p:txBody>
          <a:bodyPr>
            <a:normAutofit/>
          </a:bodyPr>
          <a:lstStyle/>
          <a:p>
            <a:r>
              <a:rPr lang="en-US" b="1" dirty="0">
                <a:effectLst/>
              </a:rPr>
              <a:t>Resurrection Misconceptions</a:t>
            </a:r>
            <a:endParaRPr lang="en-US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5926" y="1849438"/>
            <a:ext cx="7407275" cy="1752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Reading – 1 Corinthians 15:1-11</a:t>
            </a:r>
            <a:endParaRPr lang="en-US" dirty="0"/>
          </a:p>
        </p:txBody>
      </p:sp>
      <p:pic>
        <p:nvPicPr>
          <p:cNvPr id="8196" name="Picture 3" descr="blood of Chri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2514601"/>
            <a:ext cx="53625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00400" y="3886200"/>
            <a:ext cx="62484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Truth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u="sng" cap="all" dirty="0">
                <a:solidFill>
                  <a:schemeClr val="tx2">
                    <a:satMod val="130000"/>
                  </a:schemeClr>
                </a:solidFill>
              </a:rPr>
              <a:t>Read vs. 5-9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of the meekest men in history was John the Baptist. </a:t>
            </a:r>
          </a:p>
          <a:p>
            <a:r>
              <a:rPr lang="en-US" dirty="0"/>
              <a:t> When asked who he was, he simply said, "I am nobody. I am to be heard, not to be seen. I am just a voice." </a:t>
            </a:r>
          </a:p>
          <a:p>
            <a:r>
              <a:rPr lang="en-US" dirty="0"/>
              <a:t>Did you ever notice that David never describes his victory of Goliath in all of the psalms? </a:t>
            </a:r>
          </a:p>
          <a:p>
            <a:r>
              <a:rPr lang="en-US" dirty="0"/>
              <a:t>" Where is our pride? Where is our meekness? </a:t>
            </a:r>
          </a:p>
          <a:p>
            <a:pPr marL="82550" indent="0" algn="ctr">
              <a:buNone/>
            </a:pPr>
            <a:r>
              <a:rPr lang="en-US" sz="6500" b="1" i="1" dirty="0"/>
              <a:t>(Romans 12:3)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384226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u="sng" cap="all" dirty="0">
                <a:solidFill>
                  <a:schemeClr val="tx2">
                    <a:satMod val="130000"/>
                  </a:schemeClr>
                </a:solidFill>
              </a:rPr>
              <a:t>vs. 10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{10} But by the </a:t>
            </a:r>
            <a:r>
              <a:rPr lang="en-US" b="1" i="1" u="sng" dirty="0"/>
              <a:t>grace of God</a:t>
            </a:r>
            <a:r>
              <a:rPr lang="en-US" b="1" i="1" dirty="0"/>
              <a:t> I am what I am, and His </a:t>
            </a:r>
            <a:r>
              <a:rPr lang="en-US" b="1" i="1" u="sng" dirty="0"/>
              <a:t>grace</a:t>
            </a:r>
            <a:r>
              <a:rPr lang="en-US" b="1" i="1" dirty="0"/>
              <a:t> toward me was not in vain; but I labored more abundantly than they all, yet not I, but the </a:t>
            </a:r>
            <a:r>
              <a:rPr lang="en-US" b="1" i="1" u="sng" dirty="0"/>
              <a:t>grace of God</a:t>
            </a:r>
            <a:r>
              <a:rPr lang="en-US" b="1" i="1" dirty="0"/>
              <a:t> which was with me. </a:t>
            </a:r>
            <a:r>
              <a:rPr lang="en-US" dirty="0"/>
              <a:t> </a:t>
            </a:r>
          </a:p>
          <a:p>
            <a:r>
              <a:rPr lang="en-US" sz="4400" b="1" dirty="0">
                <a:solidFill>
                  <a:srgbClr val="FF0000"/>
                </a:solidFill>
              </a:rPr>
              <a:t>Let’s try to discover what the resurrection is.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ransition spd="med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360363"/>
            <a:ext cx="7696200" cy="1087437"/>
          </a:xfrm>
        </p:spPr>
        <p:txBody>
          <a:bodyPr>
            <a:noAutofit/>
          </a:bodyPr>
          <a:lstStyle/>
          <a:p>
            <a:r>
              <a:rPr lang="en-US" sz="3200" b="1" u="sng" cap="all" dirty="0">
                <a:effectLst/>
              </a:rPr>
              <a:t>The Resurrection does not refer to a remaining phantom</a:t>
            </a:r>
            <a:endParaRPr lang="en-US" sz="3200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5926" y="1849438"/>
            <a:ext cx="7407275" cy="1752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/>
              <a:t>Luke 24:39</a:t>
            </a:r>
            <a:endParaRPr lang="en-US" sz="3600" dirty="0"/>
          </a:p>
        </p:txBody>
      </p:sp>
      <p:pic>
        <p:nvPicPr>
          <p:cNvPr id="81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7055" y="2514601"/>
            <a:ext cx="4538067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90800" y="5867400"/>
            <a:ext cx="152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09644422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u="sng" dirty="0"/>
              <a:t>Hear this clearly</a:t>
            </a:r>
            <a:r>
              <a:rPr lang="en-US" dirty="0"/>
              <a:t>: 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1" y="1447800"/>
            <a:ext cx="10236200" cy="4800600"/>
          </a:xfrm>
        </p:spPr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grand affirmation of the New Testament is not "He lives," but "He is risen." </a:t>
            </a:r>
          </a:p>
          <a:p>
            <a:r>
              <a:rPr lang="en-US" dirty="0"/>
              <a:t>The resurrection becomes an experience for </a:t>
            </a:r>
            <a:r>
              <a:rPr lang="en-US" u="sng" dirty="0"/>
              <a:t>us</a:t>
            </a:r>
            <a:r>
              <a:rPr lang="en-US" dirty="0"/>
              <a:t>  as well because we are resurrected WITH Jesus. </a:t>
            </a:r>
          </a:p>
          <a:p>
            <a:pPr marL="82550" indent="0" algn="ctr">
              <a:buNone/>
            </a:pPr>
            <a:r>
              <a:rPr lang="en-US" sz="6600" b="1" i="1" dirty="0"/>
              <a:t>Romans 6:5</a:t>
            </a:r>
            <a:endParaRPr lang="en-US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5926" y="360363"/>
            <a:ext cx="7407275" cy="147161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u="sng" cap="all" dirty="0">
                <a:effectLst/>
              </a:rPr>
              <a:t>The Resurrection should see a revived faith</a:t>
            </a:r>
            <a:endParaRPr lang="en-US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5926" y="1849438"/>
            <a:ext cx="473075" cy="6651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*</a:t>
            </a:r>
            <a:endParaRPr lang="en-US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6201" y="2357281"/>
            <a:ext cx="5362575" cy="34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677400" y="5791200"/>
            <a:ext cx="838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*</a:t>
            </a:r>
          </a:p>
        </p:txBody>
      </p:sp>
    </p:spTree>
  </p:cSld>
  <p:clrMapOvr>
    <a:masterClrMapping/>
  </p:clrMapOvr>
  <p:transition spd="med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When Jesus died on the cross AND arose, His followers gained a revived faith. 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913468" y="1447800"/>
            <a:ext cx="7718328" cy="4800600"/>
          </a:xfrm>
        </p:spPr>
        <p:txBody>
          <a:bodyPr/>
          <a:lstStyle/>
          <a:p>
            <a:r>
              <a:rPr lang="en-US" dirty="0"/>
              <a:t>Their revived faith caused them to grow a backbone.  </a:t>
            </a:r>
          </a:p>
          <a:p>
            <a:pPr marL="82550" indent="0" algn="ctr">
              <a:buNone/>
            </a:pPr>
            <a:r>
              <a:rPr lang="en-US" sz="5400" b="1" i="1" dirty="0"/>
              <a:t>[Acts 5:29] </a:t>
            </a:r>
          </a:p>
          <a:p>
            <a:r>
              <a:rPr lang="en-US" dirty="0"/>
              <a:t>It was not Jesus alone who had been risen, but the disciples' faith in Jesus that had been risen WITH Him.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83076D-56EB-E58D-DB98-A71869D756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0" y="1714500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76024"/>
      </p:ext>
    </p:extLst>
  </p:cSld>
  <p:clrMapOvr>
    <a:masterClrMapping/>
  </p:clrMapOvr>
  <p:transition spd="med">
    <p:pull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When Jesus died on the cross AND arose, His followers gained a revived faith. 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way the disciples were able to have their faith renewed was by witnessing the risen Lord! </a:t>
            </a:r>
          </a:p>
          <a:p>
            <a:r>
              <a:rPr lang="en-US" sz="2800" dirty="0"/>
              <a:t>It gave them a cause worth dying for.</a:t>
            </a:r>
          </a:p>
          <a:p>
            <a:r>
              <a:rPr lang="en-US" sz="2800" dirty="0"/>
              <a:t>It gave them a cause to rejoice in spite of persecution.</a:t>
            </a:r>
          </a:p>
          <a:p>
            <a:r>
              <a:rPr lang="en-US" sz="2800" dirty="0"/>
              <a:t>It gave them hope in Jesus’ promises. </a:t>
            </a:r>
          </a:p>
          <a:p>
            <a:pPr marL="82550" indent="0" algn="ctr">
              <a:buNone/>
            </a:pPr>
            <a:r>
              <a:rPr lang="en-US" sz="4400" b="1" i="1" dirty="0"/>
              <a:t>[Matthew 6:33] </a:t>
            </a:r>
          </a:p>
          <a:p>
            <a:pPr marL="82550" indent="0" algn="ctr">
              <a:buNone/>
            </a:pPr>
            <a:r>
              <a:rPr lang="en-US" sz="4400" b="1" i="1" dirty="0"/>
              <a:t>[John 14:1-3]</a:t>
            </a:r>
            <a:endParaRPr lang="en-US" sz="4400" dirty="0"/>
          </a:p>
        </p:txBody>
      </p:sp>
    </p:spTree>
  </p:cSld>
  <p:clrMapOvr>
    <a:masterClrMapping/>
  </p:clrMapOvr>
  <p:transition spd="med">
    <p:pull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60363"/>
            <a:ext cx="8763000" cy="147161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u="sng" cap="all" dirty="0">
                <a:effectLst/>
              </a:rPr>
              <a:t>The Resurrection sees the same –but- renewed person.</a:t>
            </a:r>
            <a:endParaRPr lang="en-US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5926" y="1849438"/>
            <a:ext cx="473075" cy="6651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*</a:t>
            </a:r>
            <a:endParaRPr lang="en-US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3979" y="2357281"/>
            <a:ext cx="4547016" cy="34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677400" y="5791200"/>
            <a:ext cx="838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10179056"/>
      </p:ext>
    </p:extLst>
  </p:cSld>
  <p:clrMapOvr>
    <a:masterClrMapping/>
  </p:clrMapOvr>
  <p:transition spd="med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Before and after the resurrection, Jesus is the same person. 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906183" y="1752600"/>
            <a:ext cx="8013700" cy="5105400"/>
          </a:xfrm>
        </p:spPr>
        <p:txBody>
          <a:bodyPr/>
          <a:lstStyle/>
          <a:p>
            <a:r>
              <a:rPr lang="en-US" dirty="0"/>
              <a:t>But the resurrection gave him a renewed and glorified body.</a:t>
            </a:r>
          </a:p>
          <a:p>
            <a:r>
              <a:rPr lang="en-US" dirty="0"/>
              <a:t>God arrested the natural processes of decomposition. </a:t>
            </a:r>
            <a:r>
              <a:rPr lang="en-US" sz="4000" b="1" i="1" dirty="0"/>
              <a:t>Acts 2:27</a:t>
            </a:r>
            <a:endParaRPr lang="en-US" sz="4000" dirty="0"/>
          </a:p>
          <a:p>
            <a:r>
              <a:rPr lang="en-US" dirty="0"/>
              <a:t>Being a renewed person in the resurrected LORD, man's deepest fear is removed. </a:t>
            </a:r>
          </a:p>
          <a:p>
            <a:r>
              <a:rPr lang="en-US" dirty="0"/>
              <a:t>We no longer fear death.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pull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8382000" cy="17065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Before Jesus, millions had experienced death, but no one had ever come back. 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2057400"/>
            <a:ext cx="7562850" cy="4191000"/>
          </a:xfrm>
        </p:spPr>
        <p:txBody>
          <a:bodyPr/>
          <a:lstStyle/>
          <a:p>
            <a:r>
              <a:rPr lang="en-US" dirty="0"/>
              <a:t>Jesus vanquished man's greatest fear. The sting of death was gone.</a:t>
            </a:r>
          </a:p>
          <a:p>
            <a:r>
              <a:rPr lang="en-US" dirty="0"/>
              <a:t>Jesus has assured us if we know him then we too will be resurrected. </a:t>
            </a:r>
          </a:p>
          <a:p>
            <a:pPr marL="82550" indent="0" algn="ctr">
              <a:buNone/>
            </a:pPr>
            <a:r>
              <a:rPr lang="en-US" sz="4400" b="1" i="1" dirty="0"/>
              <a:t>(John 11:25-26)</a:t>
            </a:r>
            <a:r>
              <a:rPr lang="en-US" b="1" i="1" dirty="0"/>
              <a:t>  </a:t>
            </a:r>
            <a:endParaRPr lang="en-US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749935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satMod val="130000"/>
                  </a:schemeClr>
                </a:solidFill>
              </a:rPr>
              <a:t>You may have heard a story of someone who “died” then came back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2133600"/>
            <a:ext cx="6496050" cy="4572000"/>
          </a:xfrm>
        </p:spPr>
        <p:txBody>
          <a:bodyPr>
            <a:normAutofit/>
          </a:bodyPr>
          <a:lstStyle/>
          <a:p>
            <a:r>
              <a:rPr lang="en-US" dirty="0"/>
              <a:t>The most famous of all these, most probably is a woman by the name Elizabeth </a:t>
            </a:r>
            <a:r>
              <a:rPr lang="en-US" dirty="0" err="1"/>
              <a:t>Kubler</a:t>
            </a:r>
            <a:r>
              <a:rPr lang="en-US" dirty="0"/>
              <a:t>-Ross. </a:t>
            </a:r>
          </a:p>
          <a:p>
            <a:r>
              <a:rPr lang="en-US" dirty="0"/>
              <a:t>A book titled, </a:t>
            </a:r>
            <a:r>
              <a:rPr lang="en-US" b="1" dirty="0"/>
              <a:t>“The Other Side”</a:t>
            </a:r>
            <a:r>
              <a:rPr lang="en-US" dirty="0"/>
              <a:t> was received with much laud and honor from the religious world.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6" r="14444" b="5111"/>
          <a:stretch/>
        </p:blipFill>
        <p:spPr>
          <a:xfrm>
            <a:off x="1905001" y="3429000"/>
            <a:ext cx="2408063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1191"/>
      </p:ext>
    </p:extLst>
  </p:cSld>
  <p:clrMapOvr>
    <a:masterClrMapping/>
  </p:clrMapOvr>
  <p:transition spd="med">
    <p:pull dir="r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Why does this bother someone?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are horrified by seeing or hearing about this!</a:t>
            </a:r>
          </a:p>
          <a:p>
            <a:endParaRPr lang="en-US" dirty="0"/>
          </a:p>
        </p:txBody>
      </p:sp>
      <p:pic>
        <p:nvPicPr>
          <p:cNvPr id="2355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2441894"/>
            <a:ext cx="6629400" cy="440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Yet this is not disturbing?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is it time for your Resurrection?</a:t>
            </a:r>
          </a:p>
          <a:p>
            <a:endParaRPr lang="en-US" dirty="0"/>
          </a:p>
        </p:txBody>
      </p:sp>
      <p:pic>
        <p:nvPicPr>
          <p:cNvPr id="5" name="Picture 3" descr="blood of Chri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90800"/>
            <a:ext cx="460614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660083"/>
      </p:ext>
    </p:extLst>
  </p:cSld>
  <p:clrMapOvr>
    <a:masterClrMapping/>
  </p:clrMapOvr>
  <p:transition spd="med">
    <p:pull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749935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Usually there is a common thread to many of these types of stories. 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752600"/>
            <a:ext cx="6584950" cy="4191000"/>
          </a:xfrm>
        </p:spPr>
        <p:txBody>
          <a:bodyPr>
            <a:normAutofit/>
          </a:bodyPr>
          <a:lstStyle/>
          <a:p>
            <a:r>
              <a:rPr lang="en-US" dirty="0"/>
              <a:t>After they “died”, they saw what was their description of either heaven or hell. </a:t>
            </a:r>
          </a:p>
          <a:p>
            <a:r>
              <a:rPr lang="en-US" dirty="0"/>
              <a:t>Usually these stories appear on TV amongst the same caliber of shows such as the search for the Loch Ness monster or the lost city of Atlantis.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66" y="4353787"/>
            <a:ext cx="3166534" cy="2454063"/>
          </a:xfrm>
          <a:prstGeom prst="rect">
            <a:avLst/>
          </a:prstGeom>
        </p:spPr>
      </p:pic>
    </p:spTree>
  </p:cSld>
  <p:clrMapOvr>
    <a:masterClrMapping/>
  </p:clrMapOvr>
  <p:transition spd="med">
    <p:pull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Those who claim to have “come back” from the other side: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May truly believe it, but did not experience the visions that Paul or John had. </a:t>
            </a:r>
          </a:p>
          <a:p>
            <a:r>
              <a:rPr lang="en-US" dirty="0"/>
              <a:t>Scripture teaches that, </a:t>
            </a:r>
            <a:r>
              <a:rPr lang="en-US" sz="4400" b="1" i="1" dirty="0"/>
              <a:t>And as it is appointed for men to die once, but after this the judgment</a:t>
            </a:r>
            <a:r>
              <a:rPr lang="en-US" dirty="0"/>
              <a:t>.</a:t>
            </a:r>
            <a:r>
              <a:rPr lang="en-US" b="1" i="1" dirty="0"/>
              <a:t> (Hebrews 9:27) </a:t>
            </a:r>
            <a:r>
              <a:rPr lang="en-US" dirty="0"/>
              <a:t>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750264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/>
              <a:t>Concerning death: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9100" y="1828800"/>
            <a:ext cx="7499350" cy="4800600"/>
          </a:xfrm>
        </p:spPr>
        <p:txBody>
          <a:bodyPr>
            <a:normAutofit/>
          </a:bodyPr>
          <a:lstStyle/>
          <a:p>
            <a:pPr marL="82550" indent="0">
              <a:buNone/>
            </a:pPr>
            <a:r>
              <a:rPr lang="en-US" dirty="0"/>
              <a:t>A Song My Grandma Sang:</a:t>
            </a:r>
          </a:p>
          <a:p>
            <a:r>
              <a:rPr lang="en-US" b="1" dirty="0"/>
              <a:t>I wish you folks would come to church, If only for a visit. </a:t>
            </a:r>
          </a:p>
          <a:p>
            <a:r>
              <a:rPr lang="en-US" b="1" dirty="0"/>
              <a:t>For someday they will carry you in, And the Lord will say, </a:t>
            </a:r>
          </a:p>
          <a:p>
            <a:r>
              <a:rPr lang="en-US" b="1" dirty="0"/>
              <a:t>"Who is it?"</a:t>
            </a:r>
            <a:r>
              <a:rPr lang="en-US" dirty="0"/>
              <a:t>  </a:t>
            </a:r>
          </a:p>
          <a:p>
            <a:r>
              <a:rPr lang="en-US" dirty="0"/>
              <a:t>God does give us glimpses of heaven and hell – THE BIBLE!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228600"/>
            <a:ext cx="3207233" cy="2152316"/>
          </a:xfrm>
          <a:prstGeom prst="rect">
            <a:avLst/>
          </a:prstGeo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68" y="274638"/>
            <a:ext cx="75438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The Resurrection is a Fantastic Claim to the Unbeliever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752600"/>
            <a:ext cx="7543800" cy="4648200"/>
          </a:xfrm>
        </p:spPr>
        <p:txBody>
          <a:bodyPr/>
          <a:lstStyle/>
          <a:p>
            <a:r>
              <a:rPr lang="en-US" sz="2400" dirty="0"/>
              <a:t> </a:t>
            </a:r>
            <a:r>
              <a:rPr lang="en-US" sz="2800" dirty="0"/>
              <a:t>Either because of  </a:t>
            </a:r>
            <a:r>
              <a:rPr lang="en-US" sz="2800" u="sng" dirty="0"/>
              <a:t>lack of understanding </a:t>
            </a:r>
            <a:r>
              <a:rPr lang="en-US" sz="2800" dirty="0"/>
              <a:t>or </a:t>
            </a:r>
            <a:r>
              <a:rPr lang="en-US" sz="2800" u="sng" dirty="0"/>
              <a:t>willful denial </a:t>
            </a:r>
            <a:r>
              <a:rPr lang="en-US" sz="2800" dirty="0"/>
              <a:t>of the power of the Resurrection Story, some people have distorted and misguided and outright un-Biblical views.</a:t>
            </a:r>
          </a:p>
          <a:p>
            <a:r>
              <a:rPr lang="en-US" sz="2800" dirty="0"/>
              <a:t>Just because someone says to you, "I believe in the resurrection," does not necessarily mean what you may think, as we will see. </a:t>
            </a:r>
          </a:p>
          <a:p>
            <a:endParaRPr lang="en-US" sz="2200" dirty="0"/>
          </a:p>
        </p:txBody>
      </p:sp>
      <p:pic>
        <p:nvPicPr>
          <p:cNvPr id="1026" name="Picture 2" descr="C:\Users\WMaxx\Pictures\Empty Tomb\empty-tomb-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0301" r="12327" b="16320"/>
          <a:stretch/>
        </p:blipFill>
        <p:spPr bwMode="auto">
          <a:xfrm>
            <a:off x="8534400" y="4449762"/>
            <a:ext cx="351192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1" y="360363"/>
            <a:ext cx="7696200" cy="62018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/>
              </a:rPr>
              <a:t>Application of the Text</a:t>
            </a:r>
            <a:endParaRPr lang="en-US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1" y="1066800"/>
            <a:ext cx="7407275" cy="1752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1 Corinthians 15:1-3</a:t>
            </a:r>
            <a:endParaRPr lang="en-US" dirty="0"/>
          </a:p>
        </p:txBody>
      </p:sp>
      <p:pic>
        <p:nvPicPr>
          <p:cNvPr id="8196" name="Picture 3" descr="blood of Chri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190" y="1752601"/>
            <a:ext cx="53625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19600" y="3481387"/>
            <a:ext cx="62484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The Resurrection</a:t>
            </a:r>
          </a:p>
        </p:txBody>
      </p:sp>
      <p:pic>
        <p:nvPicPr>
          <p:cNvPr id="6" name="Picture 2" descr="C:\Users\WMaxx\Pictures\Empty Tomb\empty-tomb-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0301" r="12327" b="16320"/>
          <a:stretch/>
        </p:blipFill>
        <p:spPr bwMode="auto">
          <a:xfrm>
            <a:off x="1676400" y="4809530"/>
            <a:ext cx="3121004" cy="203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69868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7543800" cy="1295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tx2">
                    <a:satMod val="130000"/>
                  </a:schemeClr>
                </a:solidFill>
              </a:rPr>
              <a:t>[Verse 3] </a:t>
            </a:r>
            <a:r>
              <a:rPr lang="en-US" b="1" i="1" dirty="0"/>
              <a:t>Christ died for our sins 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895600" y="1295400"/>
            <a:ext cx="8305800" cy="4953000"/>
          </a:xfrm>
        </p:spPr>
        <p:txBody>
          <a:bodyPr/>
          <a:lstStyle/>
          <a:p>
            <a:r>
              <a:rPr lang="en-US" dirty="0"/>
              <a:t>Ted Turner quote: </a:t>
            </a:r>
            <a:r>
              <a:rPr lang="en-US" b="1" i="1" dirty="0"/>
              <a:t>“I don't want anybody to die for me. I've had a few drinks and a few girl friends. If that's going to put me in hell, then so be it.”</a:t>
            </a:r>
            <a:r>
              <a:rPr lang="en-US" dirty="0"/>
              <a:t> </a:t>
            </a:r>
          </a:p>
          <a:p>
            <a:r>
              <a:rPr lang="en-US" dirty="0"/>
              <a:t>In spite of this attitude</a:t>
            </a:r>
          </a:p>
          <a:p>
            <a:pPr marL="82550" indent="0" algn="ctr">
              <a:buNone/>
            </a:pPr>
            <a:r>
              <a:rPr lang="en-US" sz="5400" b="1" i="1" dirty="0"/>
              <a:t>(2 Corinthians 5:15)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126345"/>
            <a:ext cx="1752600" cy="2655455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9448800" cy="19812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i="1" dirty="0"/>
              <a:t>{4} and that He was buried, and that He rose again the third day according to the Scriptures, </a:t>
            </a:r>
            <a:endParaRPr lang="en-US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6364" y="2209800"/>
            <a:ext cx="102108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One Popular explanation: Jesus “swooned” on the cross: </a:t>
            </a:r>
          </a:p>
          <a:p>
            <a:r>
              <a:rPr lang="en-US" sz="2800" dirty="0"/>
              <a:t>What if your preacher said that Jesus just swooned on the cross and that the disciples nursed Him back to health.  What would be your reply? </a:t>
            </a:r>
          </a:p>
          <a:p>
            <a:r>
              <a:rPr lang="en-US" b="1" dirty="0"/>
              <a:t>“Let me beat you with a cat-of-nine-tails with 39 heavy strokes, nail you to a cross and let you hang there in the sun for 6 hours --- Then run a spear through your side.</a:t>
            </a:r>
          </a:p>
          <a:p>
            <a:r>
              <a:rPr lang="en-US" b="1" dirty="0"/>
              <a:t>After that we will put you into in an airless tomb for 36 hours and see what happens. </a:t>
            </a:r>
            <a:endParaRPr lang="en-US" dirty="0"/>
          </a:p>
          <a:p>
            <a:pPr marL="82550" indent="0">
              <a:buNone/>
            </a:pPr>
            <a:endParaRPr lang="en-US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337</TotalTime>
  <Words>959</Words>
  <Application>Microsoft Office PowerPoint</Application>
  <PresentationFormat>Widescreen</PresentationFormat>
  <Paragraphs>79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Gill Sans MT</vt:lpstr>
      <vt:lpstr>Verdana</vt:lpstr>
      <vt:lpstr>Wingdings 2</vt:lpstr>
      <vt:lpstr>Solstice</vt:lpstr>
      <vt:lpstr>Resurrection Misconceptions</vt:lpstr>
      <vt:lpstr>You may have heard a story of someone who “died” then came back</vt:lpstr>
      <vt:lpstr>Usually there is a common thread to many of these types of stories. </vt:lpstr>
      <vt:lpstr>Those who claim to have “come back” from the other side:</vt:lpstr>
      <vt:lpstr>Concerning death:</vt:lpstr>
      <vt:lpstr>The Resurrection is a Fantastic Claim to the Unbeliever</vt:lpstr>
      <vt:lpstr>Application of the Text</vt:lpstr>
      <vt:lpstr>[Verse 3] Christ died for our sins </vt:lpstr>
      <vt:lpstr>{4} and that He was buried, and that He rose again the third day according to the Scriptures, </vt:lpstr>
      <vt:lpstr>Read vs. 5-9</vt:lpstr>
      <vt:lpstr>vs. 10</vt:lpstr>
      <vt:lpstr>The Resurrection does not refer to a remaining phantom</vt:lpstr>
      <vt:lpstr>Hear this clearly: </vt:lpstr>
      <vt:lpstr>The Resurrection should see a revived faith</vt:lpstr>
      <vt:lpstr>When Jesus died on the cross AND arose, His followers gained a revived faith. </vt:lpstr>
      <vt:lpstr>When Jesus died on the cross AND arose, His followers gained a revived faith. </vt:lpstr>
      <vt:lpstr>The Resurrection sees the same –but- renewed person.</vt:lpstr>
      <vt:lpstr>Before and after the resurrection, Jesus is the same person. </vt:lpstr>
      <vt:lpstr>Before Jesus, millions had experienced death, but no one had ever come back. </vt:lpstr>
      <vt:lpstr>Why does this bother someone?</vt:lpstr>
      <vt:lpstr>Yet this is not disturbing?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Crucifixion of the Truth</dc:title>
  <dc:creator>WMaxx</dc:creator>
  <cp:lastModifiedBy>Bill McIlvain</cp:lastModifiedBy>
  <cp:revision>58</cp:revision>
  <dcterms:created xsi:type="dcterms:W3CDTF">2008-03-23T01:44:56Z</dcterms:created>
  <dcterms:modified xsi:type="dcterms:W3CDTF">2024-03-16T19:19:18Z</dcterms:modified>
</cp:coreProperties>
</file>