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12168"/>
            <a:ext cx="5386917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2112168"/>
            <a:ext cx="5389033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667000"/>
            <a:ext cx="5386917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667000"/>
            <a:ext cx="5389033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3" y="1981200"/>
            <a:ext cx="4572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57824" y="1066800"/>
            <a:ext cx="6096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653" y="2543176"/>
            <a:ext cx="4572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1200" y="6356351"/>
            <a:ext cx="711200" cy="365125"/>
          </a:xfrm>
        </p:spPr>
        <p:txBody>
          <a:bodyPr/>
          <a:lstStyle/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2179637"/>
            <a:ext cx="109728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47CBD6-5C95-4BC7-84E3-588ADD03F69B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BE6D77-7DE9-46F7-B636-59D90C6646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8000" dirty="0">
                <a:effectLst/>
              </a:rPr>
              <a:t>SPIRIT of 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5105400" cy="914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Reading - John 4:4-24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399" y="3962400"/>
            <a:ext cx="362188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9667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1524000"/>
          </a:xfrm>
        </p:spPr>
        <p:txBody>
          <a:bodyPr>
            <a:normAutofit/>
          </a:bodyPr>
          <a:lstStyle/>
          <a:p>
            <a:r>
              <a:rPr lang="en-US" dirty="0"/>
              <a:t>How did you present yourself to God this morning?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b="1" i="1" dirty="0"/>
              <a:t>[2 Peter 1:5-11] For this very reason, </a:t>
            </a:r>
            <a:r>
              <a:rPr lang="en-US" b="1" i="1" u="sng" dirty="0"/>
              <a:t>make every effort</a:t>
            </a:r>
            <a:r>
              <a:rPr lang="en-US" b="1" i="1" dirty="0"/>
              <a:t> to supplement your faith…  more </a:t>
            </a:r>
            <a:r>
              <a:rPr lang="en-US" b="1" i="1" u="sng" dirty="0"/>
              <a:t>diligent</a:t>
            </a:r>
            <a:r>
              <a:rPr lang="en-US" b="1" i="1" dirty="0"/>
              <a:t> to make your calling and election sure… </a:t>
            </a:r>
            <a:endParaRPr lang="en-US" dirty="0"/>
          </a:p>
          <a:p>
            <a:pPr algn="ctr" hangingPunct="0"/>
            <a:r>
              <a:rPr lang="en-US" sz="4400" dirty="0">
                <a:solidFill>
                  <a:schemeClr val="accent4"/>
                </a:solidFill>
              </a:rPr>
              <a:t>What better way to supplement your knowledge by attending services at 9 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8955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854"/>
            <a:ext cx="8229600" cy="1905000"/>
          </a:xfrm>
        </p:spPr>
        <p:txBody>
          <a:bodyPr>
            <a:noAutofit/>
          </a:bodyPr>
          <a:lstStyle/>
          <a:p>
            <a:r>
              <a:rPr lang="en-US" sz="4000" dirty="0"/>
              <a:t>Are we giving as we are being prospered or are we finding ways to substitute LAME sacrifices to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9601200" cy="37036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 </a:t>
            </a:r>
            <a:r>
              <a:rPr lang="en-US" b="1" i="1" dirty="0"/>
              <a:t>[1 Corinthians 16:2] </a:t>
            </a:r>
          </a:p>
          <a:p>
            <a:pPr hangingPunct="0"/>
            <a:r>
              <a:rPr lang="en-US" b="1" i="1" dirty="0"/>
              <a:t>[2 Corinthians 9:6-8]  </a:t>
            </a:r>
            <a:r>
              <a:rPr lang="en-US" dirty="0"/>
              <a:t> </a:t>
            </a:r>
          </a:p>
          <a:p>
            <a:r>
              <a:rPr lang="en-US" dirty="0"/>
              <a:t>What have you purposed and are you abiding by the terms of your vow? </a:t>
            </a:r>
          </a:p>
          <a:p>
            <a:r>
              <a:rPr lang="en-US" dirty="0"/>
              <a:t>Abraham made a vow before it became LAW. </a:t>
            </a:r>
          </a:p>
          <a:p>
            <a:r>
              <a:rPr lang="en-US" dirty="0"/>
              <a:t>Estate Inheritance Scenario</a:t>
            </a:r>
          </a:p>
        </p:txBody>
      </p:sp>
    </p:spTree>
    <p:extLst>
      <p:ext uri="{BB962C8B-B14F-4D97-AF65-F5344CB8AC3E}">
        <p14:creationId xmlns:p14="http://schemas.microsoft.com/office/powerpoint/2010/main" val="990781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371600"/>
            <a:ext cx="4754880" cy="2167128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sz="6000" dirty="0">
                <a:effectLst/>
              </a:rPr>
              <a:t>How Do We keep our vow?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7620000" cy="914400"/>
          </a:xfrm>
        </p:spPr>
        <p:txBody>
          <a:bodyPr>
            <a:normAutofit/>
          </a:bodyPr>
          <a:lstStyle/>
          <a:p>
            <a:r>
              <a:rPr lang="en-US" sz="5400" b="1" i="1" dirty="0"/>
              <a:t>$500,000 estate sale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837" y="2971801"/>
            <a:ext cx="5013537" cy="335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5319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$50,000 for the Lord!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$500,000 Minus</a:t>
            </a:r>
          </a:p>
          <a:p>
            <a:r>
              <a:rPr lang="en-US" dirty="0"/>
              <a:t>$175,000 Estate Taxes</a:t>
            </a:r>
          </a:p>
          <a:p>
            <a:r>
              <a:rPr lang="en-US" dirty="0"/>
              <a:t>$10,000    Probate Lawyer</a:t>
            </a:r>
          </a:p>
          <a:p>
            <a:r>
              <a:rPr lang="en-US" dirty="0"/>
              <a:t>$35,000	Broker &amp; Accountant Fee</a:t>
            </a:r>
          </a:p>
          <a:p>
            <a:r>
              <a:rPr lang="en-US" dirty="0"/>
              <a:t>$50,000	New Car</a:t>
            </a:r>
          </a:p>
          <a:p>
            <a:r>
              <a:rPr lang="en-US" u="sng" dirty="0"/>
              <a:t>$150,000	Pay Off Mortgage &amp; Debts</a:t>
            </a:r>
          </a:p>
          <a:p>
            <a:r>
              <a:rPr lang="en-US" dirty="0"/>
              <a:t>$80,000	Remaining</a:t>
            </a:r>
          </a:p>
        </p:txBody>
      </p:sp>
    </p:spTree>
    <p:extLst>
      <p:ext uri="{BB962C8B-B14F-4D97-AF65-F5344CB8AC3E}">
        <p14:creationId xmlns:p14="http://schemas.microsoft.com/office/powerpoint/2010/main" val="2377957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OK -$8,000 for the Lord!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BUT -----</a:t>
            </a:r>
          </a:p>
          <a:p>
            <a:r>
              <a:rPr lang="en-US" sz="4000" dirty="0"/>
              <a:t>If I write a check for over $250 I can’t take it off my taxes!</a:t>
            </a:r>
          </a:p>
          <a:p>
            <a:r>
              <a:rPr lang="en-US" sz="4000" dirty="0"/>
              <a:t>I’ll put my regular check in the collection plate and increase it by $153.85 for ONE year!</a:t>
            </a:r>
          </a:p>
        </p:txBody>
      </p:sp>
    </p:spTree>
    <p:extLst>
      <p:ext uri="{BB962C8B-B14F-4D97-AF65-F5344CB8AC3E}">
        <p14:creationId xmlns:p14="http://schemas.microsoft.com/office/powerpoint/2010/main" val="1412135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6000" dirty="0"/>
              <a:t>Malachi 3:8-10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1"/>
            <a:ext cx="8382000" cy="4846637"/>
          </a:xfrm>
        </p:spPr>
        <p:txBody>
          <a:bodyPr>
            <a:normAutofit lnSpcReduction="10000"/>
          </a:bodyPr>
          <a:lstStyle/>
          <a:p>
            <a:br>
              <a:rPr lang="en-US" dirty="0"/>
            </a:br>
            <a:r>
              <a:rPr lang="en-US" b="1" i="1" baseline="30000" dirty="0"/>
              <a:t>8</a:t>
            </a:r>
            <a:r>
              <a:rPr lang="en-US" b="1" i="1" dirty="0"/>
              <a:t>Will man rob God? Yet you are robbing me. But you say, ‘How have we robbed you?’ In your tithes and contributions.  </a:t>
            </a:r>
            <a:r>
              <a:rPr lang="en-US" b="1" i="1" baseline="30000" dirty="0"/>
              <a:t>9</a:t>
            </a:r>
            <a:r>
              <a:rPr lang="en-US" b="1" i="1" dirty="0"/>
              <a:t>You are cursed with a curse, for you are robbing me, the whole nation of you.  </a:t>
            </a:r>
            <a:r>
              <a:rPr lang="en-US" b="1" i="1" baseline="30000" dirty="0"/>
              <a:t>10</a:t>
            </a:r>
            <a:r>
              <a:rPr lang="en-US" b="1" i="1" dirty="0"/>
              <a:t>Bring the full tithes into the storehouse, that there may be food in my house. And thereby </a:t>
            </a:r>
            <a:r>
              <a:rPr lang="en-US" b="1" i="1" u="sng" dirty="0"/>
              <a:t>put me to the test</a:t>
            </a:r>
            <a:r>
              <a:rPr lang="en-US" b="1" i="1" dirty="0"/>
              <a:t>, says the Lord of hosts, if I will not open the windows of heaven for you and pour down for you a blessing until there is no more need.</a:t>
            </a:r>
            <a:r>
              <a:rPr lang="en-US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33907556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r>
              <a:rPr lang="en-US" dirty="0"/>
              <a:t>Is serving God a “weariness”?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Texting during services. BOREDOM</a:t>
            </a:r>
          </a:p>
          <a:p>
            <a:pPr hangingPunct="0"/>
            <a:r>
              <a:rPr lang="en-US" dirty="0"/>
              <a:t>Restroom &amp; water cooler visits</a:t>
            </a:r>
          </a:p>
          <a:p>
            <a:pPr hangingPunct="0"/>
            <a:r>
              <a:rPr lang="en-US" dirty="0"/>
              <a:t>Extra opportunities to serve.  [Forced Fellowship]</a:t>
            </a:r>
          </a:p>
          <a:p>
            <a:pPr hangingPunct="0"/>
            <a:r>
              <a:rPr lang="en-US" dirty="0"/>
              <a:t>Song &amp; Scripture Service. “But I don’t LIKE to sing!”</a:t>
            </a:r>
          </a:p>
          <a:p>
            <a:pPr hangingPunct="0"/>
            <a:r>
              <a:rPr lang="en-US" b="1" i="1" dirty="0"/>
              <a:t>[Psalms 122:1]  </a:t>
            </a:r>
            <a:r>
              <a:rPr lang="en-US" b="1" i="1" baseline="30000" dirty="0"/>
              <a:t> </a:t>
            </a:r>
            <a:r>
              <a:rPr lang="en-US" b="1" i="1" dirty="0"/>
              <a:t>I was glad when they said to me,  “Let us go to the house of the LORD.”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92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n-US" dirty="0">
                <a:effectLst/>
              </a:rPr>
              <a:t>The spirit of Holiness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4953000" cy="21336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Psalm 29:2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1 Peter 1:13-16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581400"/>
            <a:ext cx="3810000" cy="28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8999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990600"/>
          </a:xfrm>
        </p:spPr>
        <p:txBody>
          <a:bodyPr/>
          <a:lstStyle/>
          <a:p>
            <a:r>
              <a:rPr lang="en-US" dirty="0"/>
              <a:t>“Holy” “Saint” &amp; “Sanctified”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76401"/>
            <a:ext cx="8229600" cy="46180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All have similar connotations.</a:t>
            </a:r>
          </a:p>
          <a:p>
            <a:pPr hangingPunct="0"/>
            <a:r>
              <a:rPr lang="en-US" dirty="0"/>
              <a:t>Our lives are to be set apart from sin.</a:t>
            </a:r>
          </a:p>
          <a:p>
            <a:pPr marL="0" indent="0" algn="ctr" hangingPunct="0">
              <a:buNone/>
            </a:pPr>
            <a:r>
              <a:rPr lang="en-US" sz="6000" b="1" i="1" dirty="0"/>
              <a:t>[Psalms 24:3-4] </a:t>
            </a:r>
            <a:endParaRPr lang="en-US" sz="3600" b="1" i="1" dirty="0"/>
          </a:p>
          <a:p>
            <a:pPr hangingPunct="0"/>
            <a:r>
              <a:rPr lang="en-US" dirty="0"/>
              <a:t>How do we know this is a holy place?  </a:t>
            </a:r>
          </a:p>
          <a:p>
            <a:pPr marL="0" indent="0" algn="ctr" hangingPunct="0">
              <a:buNone/>
            </a:pPr>
            <a:r>
              <a:rPr lang="en-US" sz="6000" b="1" i="1" dirty="0"/>
              <a:t>[Matthew 18:20]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6022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/>
          <a:lstStyle/>
          <a:p>
            <a:r>
              <a:rPr lang="en-US" dirty="0"/>
              <a:t>Serving God is a holy thing.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0210800" cy="4694237"/>
          </a:xfrm>
        </p:spPr>
        <p:txBody>
          <a:bodyPr/>
          <a:lstStyle/>
          <a:p>
            <a:pPr hangingPunct="0"/>
            <a:r>
              <a:rPr lang="en-US" dirty="0"/>
              <a:t>Do we have a Spirit of Gratitude for Jesus?</a:t>
            </a:r>
          </a:p>
          <a:p>
            <a:pPr hangingPunct="0"/>
            <a:r>
              <a:rPr lang="en-US" dirty="0"/>
              <a:t>Do we realize the privilege we have to assemble to worship?</a:t>
            </a:r>
          </a:p>
          <a:p>
            <a:pPr hangingPunct="0"/>
            <a:r>
              <a:rPr lang="en-US" dirty="0"/>
              <a:t>Do we set the Lord’s day aside as a holy thing?</a:t>
            </a:r>
          </a:p>
          <a:p>
            <a:pPr hangingPunct="0"/>
            <a:r>
              <a:rPr lang="en-US" dirty="0"/>
              <a:t>Does He get the FIRST &amp; BEST of our service?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42D6F-75E1-D9CE-53F2-6283B0AC6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771900"/>
            <a:ext cx="5486399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961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people know the story of Jesus and the woman at the well.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Samaritans were a religious people, but their worship became a Mongrel version of true worship.</a:t>
            </a:r>
          </a:p>
          <a:p>
            <a:pPr hangingPunct="0"/>
            <a:r>
              <a:rPr lang="en-US" dirty="0"/>
              <a:t>No doubt many were doing as best as they can.</a:t>
            </a:r>
          </a:p>
          <a:p>
            <a:pPr hangingPunct="0"/>
            <a:r>
              <a:rPr lang="en-US" dirty="0"/>
              <a:t>They were looking for and longing for the Christ to appear to deliver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4569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were worshiping at a huge disadvantage.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Purebred Jews would not share true worship with them.</a:t>
            </a:r>
          </a:p>
          <a:p>
            <a:pPr hangingPunct="0"/>
            <a:r>
              <a:rPr lang="en-US" dirty="0"/>
              <a:t> They would be denied access to the temple and the priests would not accept their sacrifices.</a:t>
            </a:r>
          </a:p>
          <a:p>
            <a:pPr hangingPunct="0"/>
            <a:r>
              <a:rPr lang="en-US" dirty="0"/>
              <a:t>These despised “dogs” were more than willing to accept Jesus as the Messiah.  They were thirsting for His living water.</a:t>
            </a:r>
          </a:p>
          <a:p>
            <a:pPr hangingPunct="0"/>
            <a:r>
              <a:rPr lang="en-US" dirty="0"/>
              <a:t> Acts 8 tells of the phenomenal success of the spread of the Gospel in Samaria.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416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>
                <a:effectLst/>
              </a:rPr>
              <a:t>A Good Example of a </a:t>
            </a:r>
            <a:r>
              <a:rPr lang="en-US" sz="8000" dirty="0">
                <a:effectLst/>
              </a:rPr>
              <a:t>BAD </a:t>
            </a:r>
            <a:r>
              <a:rPr lang="en-US" dirty="0">
                <a:effectLst/>
              </a:rPr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5105400" cy="914400"/>
          </a:xfrm>
        </p:spPr>
        <p:txBody>
          <a:bodyPr>
            <a:normAutofit/>
          </a:bodyPr>
          <a:lstStyle/>
          <a:p>
            <a:r>
              <a:rPr lang="en-US" sz="5400" b="1" i="1" dirty="0"/>
              <a:t>[Malachi 1:6-14]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92" y="4419601"/>
            <a:ext cx="3028639" cy="204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01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dirty="0"/>
              <a:t>Many of the Jews of Jesus’ day were not hand- to-mouth slaves of the Roman Empire.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10668000" cy="37036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Jerusalem was a booming trade center of its day.</a:t>
            </a:r>
          </a:p>
          <a:p>
            <a:pPr hangingPunct="0"/>
            <a:r>
              <a:rPr lang="en-US" dirty="0"/>
              <a:t> The Persians PAID to rebuild it for that very purpose. </a:t>
            </a:r>
          </a:p>
          <a:p>
            <a:pPr hangingPunct="0"/>
            <a:r>
              <a:rPr lang="en-US" dirty="0"/>
              <a:t>“Jewel of Commerce” by  Alexander the Great  </a:t>
            </a:r>
          </a:p>
          <a:p>
            <a:pPr hangingPunct="0"/>
            <a:r>
              <a:rPr lang="en-US" dirty="0"/>
              <a:t>Herod family  were vassal kings that faithfully send tribute money back to Rome.</a:t>
            </a:r>
          </a:p>
          <a:p>
            <a:pPr hangingPunct="0"/>
            <a:r>
              <a:rPr lang="en-US" dirty="0"/>
              <a:t> The government WANTS the Jewish merchants and craftsmen to prosper because increased wealth = increases tax revenues.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08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9296400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more wealth the people had the harder it was for them to truly sacrifice.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US" dirty="0"/>
              <a:t>The priest were turning a blind eye to the junk that the people were offering to God. [verses 6-8]</a:t>
            </a:r>
          </a:p>
          <a:p>
            <a:pPr hangingPunct="0"/>
            <a:r>
              <a:rPr lang="en-US" dirty="0"/>
              <a:t>Then they had the audacity  to petition God for even more material blessings! [verse 9]</a:t>
            </a:r>
          </a:p>
          <a:p>
            <a:pPr hangingPunct="0"/>
            <a:r>
              <a:rPr lang="en-US" dirty="0"/>
              <a:t>{Verse 10} God’s wish is to have someone with a backbone to shut them down.  Jesus was the one who did just that in cleansing the temple TWICE.</a:t>
            </a:r>
          </a:p>
          <a:p>
            <a:pPr hangingPunct="0"/>
            <a:r>
              <a:rPr lang="en-US" dirty="0"/>
              <a:t>{verse 13} The Jews had not stopped worshiping, but going through the motions became a “weariness” to them because their heart was not in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61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i="1" u="sng" baseline="30000" dirty="0"/>
              <a:t>14</a:t>
            </a:r>
            <a:r>
              <a:rPr lang="en-US" i="1" u="sng" dirty="0"/>
              <a:t>Cursed</a:t>
            </a:r>
            <a:r>
              <a:rPr lang="en-US" i="1" dirty="0"/>
              <a:t> be the cheat who has a male in his flock, and </a:t>
            </a:r>
            <a:r>
              <a:rPr lang="en-US" i="1" u="sng" dirty="0"/>
              <a:t>vows</a:t>
            </a:r>
            <a:r>
              <a:rPr lang="en-US" i="1" dirty="0"/>
              <a:t> it, and yet sacrifices to the Lord what is blemished.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505200"/>
            <a:ext cx="8229600" cy="2743200"/>
          </a:xfrm>
        </p:spPr>
        <p:txBody>
          <a:bodyPr/>
          <a:lstStyle/>
          <a:p>
            <a:pPr hangingPunct="0"/>
            <a:r>
              <a:rPr lang="en-US" dirty="0"/>
              <a:t>God looks at vows as sacred.</a:t>
            </a:r>
          </a:p>
          <a:p>
            <a:pPr hangingPunct="0"/>
            <a:r>
              <a:rPr lang="en-US" dirty="0"/>
              <a:t>Matthew 19 tells us of God’s attitude on those who cheat on their marriage vows.</a:t>
            </a:r>
          </a:p>
          <a:p>
            <a:r>
              <a:rPr lang="en-US" sz="4400" b="1" i="1" dirty="0"/>
              <a:t>[Judges 11:30-36]  -- Jephthah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312747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8168640" cy="2167128"/>
          </a:xfrm>
        </p:spPr>
        <p:txBody>
          <a:bodyPr>
            <a:normAutofit/>
          </a:bodyPr>
          <a:lstStyle/>
          <a:p>
            <a:pPr hangingPunct="0"/>
            <a:r>
              <a:rPr lang="en-US" sz="6000" dirty="0">
                <a:effectLst/>
              </a:rPr>
              <a:t>How Do We Compare To The Jews?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76200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sz="5400" b="1" i="1" dirty="0"/>
              <a:t>Surely there is no comparison!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50" y="4419601"/>
            <a:ext cx="2649523" cy="204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2547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Money is a god of this world that has many worshipers.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If we are not diligent we can allow it to steal our heart from the one, true &amp; living God.</a:t>
            </a:r>
            <a:r>
              <a:rPr lang="en-US" b="1" i="1" dirty="0"/>
              <a:t>  </a:t>
            </a:r>
          </a:p>
          <a:p>
            <a:pPr marL="0" indent="0" algn="ctr" hangingPunct="0">
              <a:buNone/>
            </a:pPr>
            <a:r>
              <a:rPr lang="en-US" sz="4800" b="1" i="1" dirty="0"/>
              <a:t>[2 Timothy 2:15]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3733801"/>
            <a:ext cx="2276476" cy="3060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574118"/>
            <a:ext cx="3346266" cy="221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3921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447</TotalTime>
  <Words>944</Words>
  <Application>Microsoft Office PowerPoint</Application>
  <PresentationFormat>Widescreen</PresentationFormat>
  <Paragraphs>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Wingdings 2</vt:lpstr>
      <vt:lpstr>Deluxe</vt:lpstr>
      <vt:lpstr>SPIRIT of Worship</vt:lpstr>
      <vt:lpstr>Most people know the story of Jesus and the woman at the well.</vt:lpstr>
      <vt:lpstr>They were worshiping at a huge disadvantage.</vt:lpstr>
      <vt:lpstr>A Good Example of a BAD Example</vt:lpstr>
      <vt:lpstr>Many of the Jews of Jesus’ day were not hand- to-mouth slaves of the Roman Empire.</vt:lpstr>
      <vt:lpstr>The more wealth the people had the harder it was for them to truly sacrifice.</vt:lpstr>
      <vt:lpstr> 14Cursed be the cheat who has a male in his flock, and vows it, and yet sacrifices to the Lord what is blemished.</vt:lpstr>
      <vt:lpstr>How Do We Compare To The Jews?</vt:lpstr>
      <vt:lpstr>Money is a god of this world that has many worshipers.</vt:lpstr>
      <vt:lpstr>How did you present yourself to God this morning?</vt:lpstr>
      <vt:lpstr>Are we giving as we are being prospered or are we finding ways to substitute LAME sacrifices to God?</vt:lpstr>
      <vt:lpstr>How Do We keep our vow?</vt:lpstr>
      <vt:lpstr>$50,000 for the Lord!</vt:lpstr>
      <vt:lpstr>OK -$8,000 for the Lord!</vt:lpstr>
      <vt:lpstr>Malachi 3:8-10 </vt:lpstr>
      <vt:lpstr>Is serving God a “weariness”?</vt:lpstr>
      <vt:lpstr>The spirit of Holiness  </vt:lpstr>
      <vt:lpstr>“Holy” “Saint” &amp; “Sanctified” </vt:lpstr>
      <vt:lpstr>Serving God is a holy thing.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WMaxx</dc:creator>
  <cp:lastModifiedBy>Bill McIlvain</cp:lastModifiedBy>
  <cp:revision>26</cp:revision>
  <dcterms:created xsi:type="dcterms:W3CDTF">2010-08-29T03:04:35Z</dcterms:created>
  <dcterms:modified xsi:type="dcterms:W3CDTF">2024-03-03T04:44:53Z</dcterms:modified>
</cp:coreProperties>
</file>