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2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102" y="2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210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03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925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6394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3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26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48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767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804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47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923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16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178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729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910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3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42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26C2C5E-B76B-454B-A19B-855F07ADB7AC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94EE2-F302-43BC-92C5-7AAB14DF5D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7286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  <p:sldLayoutId id="2147483758" r:id="rId14"/>
    <p:sldLayoutId id="2147483759" r:id="rId15"/>
    <p:sldLayoutId id="2147483760" r:id="rId16"/>
    <p:sldLayoutId id="2147483761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685803"/>
            <a:ext cx="8077200" cy="3962397"/>
          </a:xfrm>
        </p:spPr>
        <p:txBody>
          <a:bodyPr anchor="ctr">
            <a:normAutofit fontScale="90000"/>
          </a:bodyPr>
          <a:lstStyle/>
          <a:p>
            <a:r>
              <a:rPr lang="en-US" sz="8000" dirty="0">
                <a:effectLst/>
              </a:rPr>
              <a:t>The Un-Chosen People </a:t>
            </a:r>
            <a:r>
              <a:rPr lang="en-US" sz="4900" dirty="0"/>
              <a:t>(The Gentiles) 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777380"/>
            <a:ext cx="6620968" cy="861420"/>
          </a:xfrm>
        </p:spPr>
        <p:txBody>
          <a:bodyPr/>
          <a:lstStyle/>
          <a:p>
            <a:r>
              <a:rPr lang="en-US" sz="3200" b="1" dirty="0">
                <a:solidFill>
                  <a:srgbClr val="FFFF00"/>
                </a:solidFill>
              </a:rPr>
              <a:t>Reading Ephesians 2:11-18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3330466"/>
            <a:ext cx="2885742" cy="336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5252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matter of Jacob and Esau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6858000" cy="4648200"/>
          </a:xfrm>
        </p:spPr>
        <p:txBody>
          <a:bodyPr>
            <a:normAutofit/>
          </a:bodyPr>
          <a:lstStyle/>
          <a:p>
            <a:r>
              <a:rPr lang="en-US" sz="2800" dirty="0"/>
              <a:t>Romans 9 states that </a:t>
            </a:r>
            <a:r>
              <a:rPr lang="en-US" sz="2800" u="sng" dirty="0"/>
              <a:t>God</a:t>
            </a:r>
            <a:r>
              <a:rPr lang="en-US" sz="2800" dirty="0"/>
              <a:t> chose Jacob for a certain purpose. </a:t>
            </a:r>
          </a:p>
          <a:p>
            <a:r>
              <a:rPr lang="en-US" sz="2800" dirty="0"/>
              <a:t>Did God approve of the deception and sins that allowed Jacob to get the birthright and blessing?   </a:t>
            </a:r>
          </a:p>
          <a:p>
            <a:r>
              <a:rPr lang="en-US" sz="2800" dirty="0"/>
              <a:t>The only answer one can give is NO! </a:t>
            </a:r>
          </a:p>
          <a:p>
            <a:r>
              <a:rPr lang="en-US" sz="2800" dirty="0"/>
              <a:t>God never approves of sin end.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600" y="1981200"/>
            <a:ext cx="4470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995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7126289" cy="1400530"/>
          </a:xfrm>
        </p:spPr>
        <p:txBody>
          <a:bodyPr>
            <a:normAutofit/>
          </a:bodyPr>
          <a:lstStyle/>
          <a:p>
            <a:r>
              <a:rPr lang="en-US" b="1" i="1" u="sng" cap="all" dirty="0">
                <a:solidFill>
                  <a:srgbClr val="FFFF00"/>
                </a:solidFill>
              </a:rPr>
              <a:t>Abraham Is “Father” of All The Faithful 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2926"/>
            <a:ext cx="11582400" cy="4805074"/>
          </a:xfrm>
        </p:spPr>
        <p:txBody>
          <a:bodyPr>
            <a:normAutofit/>
          </a:bodyPr>
          <a:lstStyle/>
          <a:p>
            <a:r>
              <a:rPr lang="en-US" sz="2800" dirty="0"/>
              <a:t>Romans 4:1-14 - </a:t>
            </a:r>
            <a:r>
              <a:rPr lang="en-US" sz="6000" b="1" dirty="0">
                <a:solidFill>
                  <a:srgbClr val="FFFF00"/>
                </a:solidFill>
              </a:rPr>
              <a:t>he was a Gentile</a:t>
            </a:r>
            <a:r>
              <a:rPr lang="en-US" sz="2800" dirty="0"/>
              <a:t>. </a:t>
            </a:r>
          </a:p>
          <a:p>
            <a:pPr marL="0" indent="0">
              <a:buNone/>
            </a:pPr>
            <a:r>
              <a:rPr lang="en-US" sz="2800" dirty="0"/>
              <a:t> The book of Romans has a basic two-fold goal. </a:t>
            </a:r>
          </a:p>
          <a:p>
            <a:r>
              <a:rPr lang="en-US" sz="2800" dirty="0"/>
              <a:t>First, it brings all men under the condemnation of sin (3:10, 23). </a:t>
            </a:r>
          </a:p>
          <a:p>
            <a:r>
              <a:rPr lang="en-US" sz="2800" dirty="0"/>
              <a:t>Secondly, it gives all men the assurance that they can be saved from such sin by obedience to the gospel of Christ </a:t>
            </a:r>
          </a:p>
          <a:p>
            <a:r>
              <a:rPr lang="en-US" sz="2800" dirty="0"/>
              <a:t>1:10 describes it as </a:t>
            </a:r>
            <a:r>
              <a:rPr lang="en-US" sz="2800" b="1" i="1" dirty="0"/>
              <a:t>“the power of God unto salvation to </a:t>
            </a:r>
            <a:r>
              <a:rPr lang="en-US" sz="2800" b="1" i="1" u="sng" dirty="0">
                <a:solidFill>
                  <a:srgbClr val="FFFF00"/>
                </a:solidFill>
              </a:rPr>
              <a:t>everyone</a:t>
            </a:r>
            <a:r>
              <a:rPr lang="en-US" sz="2800" b="1" i="1" dirty="0">
                <a:solidFill>
                  <a:srgbClr val="FFFF00"/>
                </a:solidFill>
              </a:rPr>
              <a:t> </a:t>
            </a:r>
            <a:r>
              <a:rPr lang="en-US" sz="2800" b="1" i="1" dirty="0"/>
              <a:t>that believes; to the Jew first and </a:t>
            </a:r>
            <a:r>
              <a:rPr lang="en-US" sz="2800" b="1" i="1" u="sng" dirty="0"/>
              <a:t>also</a:t>
            </a:r>
            <a:r>
              <a:rPr lang="en-US" sz="2800" b="1" i="1" dirty="0"/>
              <a:t> to the Greek</a:t>
            </a:r>
            <a:r>
              <a:rPr lang="en-US" b="1" i="1" dirty="0"/>
              <a:t>.”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121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295400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rgbClr val="FFFF00"/>
                </a:solidFill>
              </a:rPr>
              <a:t>This is an important point: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402888" cy="4195481"/>
          </a:xfrm>
        </p:spPr>
        <p:txBody>
          <a:bodyPr>
            <a:normAutofit/>
          </a:bodyPr>
          <a:lstStyle/>
          <a:p>
            <a:r>
              <a:rPr lang="en-US" sz="3600" dirty="0"/>
              <a:t>Israel was God’s chosen people for His </a:t>
            </a:r>
            <a:r>
              <a:rPr lang="en-US" sz="3600" b="1" i="1" u="sng" dirty="0"/>
              <a:t>plan</a:t>
            </a:r>
            <a:r>
              <a:rPr lang="en-US" sz="3600" dirty="0"/>
              <a:t>.  They were NOT chosen for salvation. -Romans 9:1-5 </a:t>
            </a:r>
          </a:p>
          <a:p>
            <a:r>
              <a:rPr lang="en-US" sz="3600" dirty="0"/>
              <a:t>The Gentiles were NOT bound to the Old Law.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209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9753600" cy="1447800"/>
          </a:xfrm>
        </p:spPr>
        <p:txBody>
          <a:bodyPr>
            <a:normAutofit/>
          </a:bodyPr>
          <a:lstStyle/>
          <a:p>
            <a:r>
              <a:rPr lang="en-US" u="sng" cap="all" dirty="0"/>
              <a:t>What Was The State of the Gentiles During the Old Law?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905000"/>
            <a:ext cx="8077200" cy="4724400"/>
          </a:xfrm>
        </p:spPr>
        <p:txBody>
          <a:bodyPr>
            <a:normAutofit/>
          </a:bodyPr>
          <a:lstStyle/>
          <a:p>
            <a:r>
              <a:rPr lang="en-US" sz="3200" dirty="0"/>
              <a:t>More than likely the majority lived their lives in rebellion to God and were lost. </a:t>
            </a:r>
            <a:r>
              <a:rPr lang="en-US" sz="3200" b="1" dirty="0">
                <a:solidFill>
                  <a:srgbClr val="FFFF00"/>
                </a:solidFill>
              </a:rPr>
              <a:t>[Matthew 7:13-14]</a:t>
            </a:r>
          </a:p>
          <a:p>
            <a:r>
              <a:rPr lang="en-US" sz="3200" dirty="0"/>
              <a:t>Can we say they had no means of worshipping and serving God? </a:t>
            </a:r>
          </a:p>
          <a:p>
            <a:r>
              <a:rPr lang="en-US" sz="3200" dirty="0"/>
              <a:t>Consider the patriarchs. (How did Abraham or Job or Cornelius know how to please God?)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0" r="2241"/>
          <a:stretch/>
        </p:blipFill>
        <p:spPr>
          <a:xfrm>
            <a:off x="90157" y="4495800"/>
            <a:ext cx="3477285" cy="22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975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6897689" cy="1400530"/>
          </a:xfrm>
        </p:spPr>
        <p:txBody>
          <a:bodyPr/>
          <a:lstStyle/>
          <a:p>
            <a:r>
              <a:rPr lang="en-US" sz="4400" b="1" i="1" dirty="0">
                <a:solidFill>
                  <a:srgbClr val="FFFF00"/>
                </a:solidFill>
              </a:rPr>
              <a:t>Some other “Gentiles” who served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10021888" cy="4195481"/>
          </a:xfrm>
        </p:spPr>
        <p:txBody>
          <a:bodyPr>
            <a:normAutofit/>
          </a:bodyPr>
          <a:lstStyle/>
          <a:p>
            <a:r>
              <a:rPr lang="en-US" sz="3600" dirty="0"/>
              <a:t>Adam, Abel, Enoch, Methuselah &amp; Noah</a:t>
            </a:r>
          </a:p>
          <a:p>
            <a:r>
              <a:rPr lang="en-US" sz="3600" dirty="0"/>
              <a:t> Could the Gentiles serve God?  </a:t>
            </a:r>
            <a:r>
              <a:rPr lang="en-US" sz="4000" b="1" dirty="0">
                <a:solidFill>
                  <a:srgbClr val="FFFF00"/>
                </a:solidFill>
              </a:rPr>
              <a:t>YES</a:t>
            </a:r>
          </a:p>
          <a:p>
            <a:r>
              <a:rPr lang="en-US" sz="3600" dirty="0"/>
              <a:t>For the most part did the Gentiles serve God?  </a:t>
            </a:r>
            <a:r>
              <a:rPr lang="en-US" sz="4000" b="1" dirty="0">
                <a:solidFill>
                  <a:srgbClr val="FFFF00"/>
                </a:solidFill>
              </a:rPr>
              <a:t>NO</a:t>
            </a:r>
          </a:p>
          <a:p>
            <a:r>
              <a:rPr lang="en-US" sz="3600" dirty="0"/>
              <a:t>For the most part </a:t>
            </a:r>
            <a:r>
              <a:rPr lang="en-US" sz="3600" u="sng" dirty="0"/>
              <a:t>ISRAEL</a:t>
            </a:r>
            <a:r>
              <a:rPr lang="en-US" sz="3600" dirty="0"/>
              <a:t> didn’t serve God!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293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33400"/>
            <a:ext cx="8229600" cy="1066800"/>
          </a:xfrm>
        </p:spPr>
        <p:txBody>
          <a:bodyPr/>
          <a:lstStyle/>
          <a:p>
            <a:r>
              <a:rPr lang="en-US" sz="4800" dirty="0"/>
              <a:t>Consider the Ephesians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1"/>
            <a:ext cx="10134600" cy="4313237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Ephesians 2:11-13 </a:t>
            </a:r>
          </a:p>
          <a:p>
            <a:r>
              <a:rPr lang="en-US" sz="2800" dirty="0"/>
              <a:t> The state of sinful men (outside of Christ) both Jew and Gentile is just as bleak. </a:t>
            </a:r>
          </a:p>
          <a:p>
            <a:r>
              <a:rPr lang="en-US" sz="2800" dirty="0"/>
              <a:t>It does not say that ALL Gentiles were condemned without reason</a:t>
            </a:r>
          </a:p>
          <a:p>
            <a:r>
              <a:rPr lang="en-US" sz="2800" dirty="0"/>
              <a:t>It doesn’t say they were condemned because of their nationality</a:t>
            </a:r>
          </a:p>
          <a:p>
            <a:r>
              <a:rPr lang="en-US" sz="3600" dirty="0"/>
              <a:t>Consider </a:t>
            </a:r>
            <a:r>
              <a:rPr lang="en-US" sz="3600" b="1" i="1" dirty="0"/>
              <a:t>Romans 1:18-32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80820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Finish Ephesians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677" y="1447801"/>
            <a:ext cx="11273212" cy="5257799"/>
          </a:xfrm>
        </p:spPr>
        <p:txBody>
          <a:bodyPr>
            <a:normAutofit/>
          </a:bodyPr>
          <a:lstStyle/>
          <a:p>
            <a:r>
              <a:rPr lang="en-US" sz="2400" dirty="0"/>
              <a:t>[</a:t>
            </a:r>
            <a:r>
              <a:rPr lang="en-US" sz="2800" dirty="0"/>
              <a:t>Vs. 14-18] </a:t>
            </a:r>
            <a:r>
              <a:rPr lang="en-US" sz="2800" b="1" i="1" dirty="0"/>
              <a:t>For He Himself is our </a:t>
            </a:r>
            <a:r>
              <a:rPr lang="en-US" sz="2800" b="1" i="1" u="sng" dirty="0"/>
              <a:t>peace</a:t>
            </a:r>
            <a:r>
              <a:rPr lang="en-US" sz="2800" b="1" i="1" dirty="0"/>
              <a:t>, who has made both one, and has broken down the middle wall of separation, {15} having abolished in His flesh the enmity, that is, the law of commandments contained in ordinances, so as to create in Himself one new man from the two, thus making </a:t>
            </a:r>
            <a:r>
              <a:rPr lang="en-US" sz="2800" b="1" i="1" u="sng" dirty="0"/>
              <a:t>peace</a:t>
            </a:r>
            <a:r>
              <a:rPr lang="en-US" sz="2800" b="1" i="1" dirty="0"/>
              <a:t>, {16} and that He might reconcile them both to God in one body through the cross, thereby putting to death the enmity. {17} And He came and preached </a:t>
            </a:r>
            <a:r>
              <a:rPr lang="en-US" sz="2800" b="1" i="1" u="sng" dirty="0"/>
              <a:t>peace</a:t>
            </a:r>
            <a:r>
              <a:rPr lang="en-US" sz="2800" b="1" i="1" dirty="0"/>
              <a:t> to you who were afar off and to those who were near. {18} For through Him we both have access by one Spirit to the Father.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3692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The Old Law had separated people from one another NOT from God.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852" y="1940858"/>
            <a:ext cx="7242749" cy="4307541"/>
          </a:xfrm>
        </p:spPr>
        <p:txBody>
          <a:bodyPr>
            <a:normAutofit/>
          </a:bodyPr>
          <a:lstStyle/>
          <a:p>
            <a:r>
              <a:rPr lang="en-US" sz="4800" dirty="0"/>
              <a:t>Only sin separates from God. </a:t>
            </a:r>
          </a:p>
          <a:p>
            <a:r>
              <a:rPr lang="en-US" sz="4800" dirty="0"/>
              <a:t>God never casts off any person unless they first cast him off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5D5F52-3BC2-5576-E86B-1309B71419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7" t="16667" r="12467" b="15555"/>
          <a:stretch/>
        </p:blipFill>
        <p:spPr>
          <a:xfrm>
            <a:off x="7620000" y="1940858"/>
            <a:ext cx="4347148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31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 that this last text says that Jesus is our PEACE</a:t>
            </a:r>
            <a:r>
              <a:rPr lang="en-US"/>
              <a:t>.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7"/>
            <a:ext cx="6324600" cy="4392895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200" dirty="0"/>
              <a:t>If you are without Jesus you do not have peace.</a:t>
            </a:r>
          </a:p>
          <a:p>
            <a:pPr lvl="0"/>
            <a:r>
              <a:rPr lang="en-US" sz="3200" dirty="0"/>
              <a:t>You may have a temporary reprieve from strife but not true peace.</a:t>
            </a:r>
          </a:p>
          <a:p>
            <a:pPr lvl="0"/>
            <a:r>
              <a:rPr lang="en-US" sz="3200" dirty="0"/>
              <a:t>If you claim to be a Christian and you say you don’t have peace, then who’s fault is that?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5" t="6250" r="9375" b="6250"/>
          <a:stretch/>
        </p:blipFill>
        <p:spPr>
          <a:xfrm>
            <a:off x="7543800" y="1882745"/>
            <a:ext cx="396240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45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7239000" cy="1600200"/>
          </a:xfrm>
        </p:spPr>
        <p:txBody>
          <a:bodyPr>
            <a:normAutofit fontScale="90000"/>
          </a:bodyPr>
          <a:lstStyle/>
          <a:p>
            <a:r>
              <a:rPr lang="en-US" sz="3600" dirty="0"/>
              <a:t>Israel was the Chosen people because of the </a:t>
            </a:r>
            <a:r>
              <a:rPr lang="en-US" sz="3600" b="1" u="sng" dirty="0"/>
              <a:t>covenant</a:t>
            </a:r>
            <a:r>
              <a:rPr lang="en-US" sz="3600" dirty="0"/>
              <a:t> that God made with Abraham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about the millions of people who were not chosen?  </a:t>
            </a:r>
          </a:p>
          <a:p>
            <a:r>
              <a:rPr lang="en-US" sz="4000" dirty="0"/>
              <a:t>Does this give credence to the Calvinistic doctrine of Predestination?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-980" r="19697" b="6862"/>
          <a:stretch/>
        </p:blipFill>
        <p:spPr>
          <a:xfrm>
            <a:off x="10345738" y="2209800"/>
            <a:ext cx="742950" cy="99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-980" r="19697" b="6862"/>
          <a:stretch/>
        </p:blipFill>
        <p:spPr>
          <a:xfrm>
            <a:off x="10345738" y="3657601"/>
            <a:ext cx="74295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God’s word deals with God’s promise to “all nations”.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700" y="2052926"/>
            <a:ext cx="7173300" cy="4195481"/>
          </a:xfrm>
        </p:spPr>
        <p:txBody>
          <a:bodyPr>
            <a:normAutofit/>
          </a:bodyPr>
          <a:lstStyle/>
          <a:p>
            <a:r>
              <a:rPr lang="en-US" sz="3600" dirty="0"/>
              <a:t>Little attention is paid to non-Israelite nations except in reference to contact with the Israelites. </a:t>
            </a:r>
          </a:p>
          <a:p>
            <a:r>
              <a:rPr lang="en-US" sz="3600" dirty="0"/>
              <a:t>The theme of the Bible deals with the reconciliation of God to His people</a:t>
            </a:r>
          </a:p>
        </p:txBody>
      </p:sp>
    </p:spTree>
    <p:extLst>
      <p:ext uri="{BB962C8B-B14F-4D97-AF65-F5344CB8AC3E}">
        <p14:creationId xmlns:p14="http://schemas.microsoft.com/office/powerpoint/2010/main" val="3854485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28600"/>
            <a:ext cx="7055380" cy="1909482"/>
          </a:xfrm>
        </p:spPr>
        <p:txBody>
          <a:bodyPr/>
          <a:lstStyle/>
          <a:p>
            <a:r>
              <a:rPr lang="en-US" sz="4000" dirty="0"/>
              <a:t>Israel and its remnants were chosen for a specific purpose.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2286000"/>
            <a:ext cx="9931400" cy="3962406"/>
          </a:xfrm>
        </p:spPr>
        <p:txBody>
          <a:bodyPr>
            <a:normAutofit/>
          </a:bodyPr>
          <a:lstStyle/>
          <a:p>
            <a:r>
              <a:rPr lang="en-US" sz="6000" b="1" i="1" dirty="0"/>
              <a:t>(Deuteronomy 7:6-8) </a:t>
            </a:r>
          </a:p>
          <a:p>
            <a:r>
              <a:rPr lang="en-US" sz="3200" dirty="0"/>
              <a:t>God’s people today are described as a “spiritual Israel.” </a:t>
            </a:r>
          </a:p>
          <a:p>
            <a:pPr marL="0" indent="0" algn="ctr">
              <a:buNone/>
            </a:pPr>
            <a:r>
              <a:rPr lang="en-US" sz="6000" b="1" i="1" dirty="0"/>
              <a:t>1 Peter 2:9-10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4707194"/>
            <a:ext cx="28448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253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731780" cy="1909482"/>
          </a:xfrm>
        </p:spPr>
        <p:txBody>
          <a:bodyPr>
            <a:normAutofit fontScale="90000"/>
          </a:bodyPr>
          <a:lstStyle/>
          <a:p>
            <a:r>
              <a:rPr lang="en-US" b="1" i="1" dirty="0">
                <a:solidFill>
                  <a:srgbClr val="FFFF00"/>
                </a:solidFill>
              </a:rPr>
              <a:t>What of the Gentiles during the dispensation of the Law of Moses?  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73" y="2057400"/>
            <a:ext cx="7549854" cy="4195481"/>
          </a:xfrm>
        </p:spPr>
        <p:txBody>
          <a:bodyPr>
            <a:normAutofit fontScale="85000" lnSpcReduction="10000"/>
          </a:bodyPr>
          <a:lstStyle/>
          <a:p>
            <a:r>
              <a:rPr lang="en-US" sz="4400" dirty="0"/>
              <a:t>Were they completely excluded from service to God? </a:t>
            </a:r>
          </a:p>
          <a:p>
            <a:r>
              <a:rPr lang="en-US" sz="4400" dirty="0"/>
              <a:t>Was there no way for them to be pleasing to God if they so desired? </a:t>
            </a:r>
          </a:p>
          <a:p>
            <a:r>
              <a:rPr lang="en-US" sz="4400" dirty="0"/>
              <a:t>Please consider the following: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800" y="1405220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749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cap="all" dirty="0"/>
              <a:t>O.T. Examples of faithful </a:t>
            </a:r>
            <a:r>
              <a:rPr lang="en-US" b="1" u="sng" cap="all" dirty="0"/>
              <a:t>Gentiles</a:t>
            </a:r>
            <a:r>
              <a:rPr lang="en-US" u="sng" cap="all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981201"/>
            <a:ext cx="7818143" cy="4195481"/>
          </a:xfrm>
        </p:spPr>
        <p:txBody>
          <a:bodyPr>
            <a:noAutofit/>
          </a:bodyPr>
          <a:lstStyle/>
          <a:p>
            <a:r>
              <a:rPr lang="en-US" sz="3600" dirty="0"/>
              <a:t>Job </a:t>
            </a:r>
            <a:r>
              <a:rPr lang="en-US" sz="3600" b="1" i="1" dirty="0"/>
              <a:t>(Job 1:1 &amp; 22)</a:t>
            </a:r>
          </a:p>
          <a:p>
            <a:r>
              <a:rPr lang="en-US" sz="3600" dirty="0"/>
              <a:t>Rahab </a:t>
            </a:r>
            <a:r>
              <a:rPr lang="en-US" sz="3600" b="1" i="1" dirty="0"/>
              <a:t>(Joshua 2:9-11)  (Hebrews 11:31)</a:t>
            </a:r>
          </a:p>
          <a:p>
            <a:pPr marL="0" indent="0" algn="ctr">
              <a:buNone/>
            </a:pPr>
            <a:r>
              <a:rPr lang="en-US" sz="3600" b="1" i="1" dirty="0"/>
              <a:t>(James 2:25)</a:t>
            </a:r>
          </a:p>
          <a:p>
            <a:r>
              <a:rPr lang="en-US" sz="3600" dirty="0"/>
              <a:t>Ruth </a:t>
            </a:r>
            <a:r>
              <a:rPr lang="en-US" sz="3600" b="1" i="1" dirty="0"/>
              <a:t>(Ruth 1:8-18)</a:t>
            </a:r>
          </a:p>
          <a:p>
            <a:r>
              <a:rPr lang="en-US" sz="3600" dirty="0" err="1"/>
              <a:t>Ninevites</a:t>
            </a:r>
            <a:r>
              <a:rPr lang="en-US" sz="3600" dirty="0"/>
              <a:t>  </a:t>
            </a:r>
            <a:r>
              <a:rPr lang="en-US" sz="3600" b="1" i="1" dirty="0"/>
              <a:t>(Jonah 3:10)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393016"/>
            <a:ext cx="4092575" cy="19385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850706-DC58-9BC5-EFA5-3DB6988497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4413171"/>
            <a:ext cx="26860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639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10174289" cy="1400530"/>
          </a:xfrm>
        </p:spPr>
        <p:txBody>
          <a:bodyPr>
            <a:normAutofit/>
          </a:bodyPr>
          <a:lstStyle/>
          <a:p>
            <a:r>
              <a:rPr lang="en-US" b="1" i="1" u="sng" cap="all" dirty="0">
                <a:solidFill>
                  <a:srgbClr val="FFFF00"/>
                </a:solidFill>
              </a:rPr>
              <a:t>N.T. Examples of Faithful Gentiles 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1"/>
            <a:ext cx="7467600" cy="4195481"/>
          </a:xfrm>
        </p:spPr>
        <p:txBody>
          <a:bodyPr>
            <a:normAutofit/>
          </a:bodyPr>
          <a:lstStyle/>
          <a:p>
            <a:r>
              <a:rPr lang="en-US" sz="2400" dirty="0"/>
              <a:t> </a:t>
            </a:r>
            <a:r>
              <a:rPr lang="en-US" sz="2800" dirty="0"/>
              <a:t>The Centurion of Matthew 8: 5-13 </a:t>
            </a:r>
          </a:p>
          <a:p>
            <a:r>
              <a:rPr lang="en-US" sz="2800" dirty="0"/>
              <a:t>Again a great man of faith held up by the Lord Himself. </a:t>
            </a:r>
          </a:p>
          <a:p>
            <a:r>
              <a:rPr lang="en-US" sz="2800" dirty="0"/>
              <a:t>Notice how Jesus mentions 2 kingdoms here.  </a:t>
            </a:r>
          </a:p>
          <a:p>
            <a:pPr marL="603504" lvl="2" indent="0">
              <a:buNone/>
            </a:pPr>
            <a:r>
              <a:rPr lang="en-US" sz="2400" dirty="0"/>
              <a:t>a.  of heaven  </a:t>
            </a:r>
          </a:p>
          <a:p>
            <a:pPr marL="603504" lvl="2" indent="0">
              <a:buNone/>
            </a:pPr>
            <a:r>
              <a:rPr lang="en-US" sz="2400" dirty="0"/>
              <a:t>b.  of Israel </a:t>
            </a:r>
          </a:p>
          <a:p>
            <a:r>
              <a:rPr lang="en-US" sz="2800" dirty="0"/>
              <a:t>Cornelius </a:t>
            </a:r>
            <a:r>
              <a:rPr lang="en-US" sz="2800" b="1" i="1" dirty="0"/>
              <a:t>(Acts 10:1-6; 31)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1" y="1803653"/>
            <a:ext cx="4267200" cy="395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65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u="sng" cap="all" dirty="0">
                <a:solidFill>
                  <a:srgbClr val="FFFF00"/>
                </a:solidFill>
              </a:rPr>
              <a:t>God Is No Respecter of Persons 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81201"/>
            <a:ext cx="10744200" cy="4267206"/>
          </a:xfrm>
        </p:spPr>
        <p:txBody>
          <a:bodyPr>
            <a:normAutofit/>
          </a:bodyPr>
          <a:lstStyle/>
          <a:p>
            <a:r>
              <a:rPr lang="en-US" sz="4400" b="1" i="1" dirty="0"/>
              <a:t>(Acts 10:34-35)</a:t>
            </a:r>
            <a:r>
              <a:rPr lang="en-US" sz="4400" dirty="0"/>
              <a:t> </a:t>
            </a:r>
            <a:r>
              <a:rPr lang="en-US" sz="4400" b="1" i="1" dirty="0"/>
              <a:t>(1 Peter 1:17) </a:t>
            </a:r>
            <a:endParaRPr lang="en-US" sz="4400" dirty="0"/>
          </a:p>
          <a:p>
            <a:r>
              <a:rPr lang="en-US" sz="2400" dirty="0"/>
              <a:t> Was this message limited only to the Jews? </a:t>
            </a:r>
          </a:p>
          <a:p>
            <a:pPr marL="0" indent="0" algn="ctr">
              <a:buNone/>
            </a:pPr>
            <a:r>
              <a:rPr lang="en-US" sz="4400" b="1" i="1" dirty="0"/>
              <a:t>(Romans 2:7-12) </a:t>
            </a:r>
            <a:endParaRPr lang="en-US" sz="4400" dirty="0"/>
          </a:p>
          <a:p>
            <a:r>
              <a:rPr lang="en-US" sz="2400" dirty="0"/>
              <a:t>Not just a New Testament passage</a:t>
            </a:r>
            <a:r>
              <a:rPr lang="en-US" dirty="0"/>
              <a:t>: </a:t>
            </a:r>
          </a:p>
          <a:p>
            <a:pPr marL="0" indent="0" algn="ctr">
              <a:buNone/>
            </a:pPr>
            <a:r>
              <a:rPr lang="en-US" sz="4000" b="1" i="1" dirty="0"/>
              <a:t>(2 Chronicles 19:7) </a:t>
            </a:r>
            <a:endParaRPr lang="en-US" dirty="0"/>
          </a:p>
          <a:p>
            <a:r>
              <a:rPr lang="en-US" sz="2400" dirty="0"/>
              <a:t>Has God ever changed His nature or His position?  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A438C5-1179-4B95-C4D5-6FDCB804C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718" y="3810000"/>
            <a:ext cx="4053281" cy="3043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5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FF00"/>
                </a:solidFill>
              </a:rPr>
              <a:t>God gives ALL men a choice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3248"/>
            <a:ext cx="7391400" cy="4776152"/>
          </a:xfrm>
        </p:spPr>
        <p:txBody>
          <a:bodyPr>
            <a:normAutofit lnSpcReduction="10000"/>
          </a:bodyPr>
          <a:lstStyle/>
          <a:p>
            <a:r>
              <a:rPr lang="en-US" sz="3000" dirty="0"/>
              <a:t>Either serve God or to separate from Him by sinning. </a:t>
            </a:r>
          </a:p>
          <a:p>
            <a:r>
              <a:rPr lang="en-US" sz="3000" dirty="0"/>
              <a:t>In the Garden of Eden man had a choice. </a:t>
            </a:r>
          </a:p>
          <a:p>
            <a:r>
              <a:rPr lang="en-US" sz="3000" dirty="0"/>
              <a:t>Under the NT we have a choice whether to follow Jesus or not. </a:t>
            </a:r>
          </a:p>
          <a:p>
            <a:r>
              <a:rPr lang="en-US" sz="3000" dirty="0"/>
              <a:t>Can we say with all confidence that the Gentiles had no choice and automatically condemned to hell because of their nationality?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43407A-1566-0E48-DC7C-8FE105A97F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" t="5361" r="2571" b="13430"/>
          <a:stretch/>
        </p:blipFill>
        <p:spPr>
          <a:xfrm>
            <a:off x="7924800" y="1850790"/>
            <a:ext cx="4081160" cy="255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468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315</TotalTime>
  <Words>927</Words>
  <Application>Microsoft Office PowerPoint</Application>
  <PresentationFormat>Widescreen</PresentationFormat>
  <Paragraphs>79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Century Gothic</vt:lpstr>
      <vt:lpstr>Wingdings 3</vt:lpstr>
      <vt:lpstr>Ion</vt:lpstr>
      <vt:lpstr>The Un-Chosen People (The Gentiles)   </vt:lpstr>
      <vt:lpstr>Israel was the Chosen people because of the covenant that God made with Abraham</vt:lpstr>
      <vt:lpstr>God’s word deals with God’s promise to “all nations”. </vt:lpstr>
      <vt:lpstr>Israel and its remnants were chosen for a specific purpose.</vt:lpstr>
      <vt:lpstr>What of the Gentiles during the dispensation of the Law of Moses?   </vt:lpstr>
      <vt:lpstr>O.T. Examples of faithful Gentiles </vt:lpstr>
      <vt:lpstr>N.T. Examples of Faithful Gentiles </vt:lpstr>
      <vt:lpstr>God Is No Respecter of Persons </vt:lpstr>
      <vt:lpstr>God gives ALL men a choice.</vt:lpstr>
      <vt:lpstr>The matter of Jacob and Esau </vt:lpstr>
      <vt:lpstr>Abraham Is “Father” of All The Faithful </vt:lpstr>
      <vt:lpstr>This is an important point:</vt:lpstr>
      <vt:lpstr>What Was The State of the Gentiles During the Old Law?</vt:lpstr>
      <vt:lpstr>Some other “Gentiles” who served God</vt:lpstr>
      <vt:lpstr>Consider the Ephesians</vt:lpstr>
      <vt:lpstr>Let’s Finish Ephesians 2</vt:lpstr>
      <vt:lpstr>The Old Law had separated people from one another NOT from God.  </vt:lpstr>
      <vt:lpstr>Notice that this last text says that Jesus is our PEACE.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Un-Chosen People</dc:title>
  <dc:creator>WMaxx</dc:creator>
  <cp:lastModifiedBy>Bill McIlvain</cp:lastModifiedBy>
  <cp:revision>39</cp:revision>
  <dcterms:created xsi:type="dcterms:W3CDTF">2011-03-20T19:47:19Z</dcterms:created>
  <dcterms:modified xsi:type="dcterms:W3CDTF">2024-03-30T03:10:56Z</dcterms:modified>
</cp:coreProperties>
</file>