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8"/>
  </p:notesMasterIdLst>
  <p:sldIdLst>
    <p:sldId id="256" r:id="rId5"/>
    <p:sldId id="258" r:id="rId6"/>
    <p:sldId id="259" r:id="rId7"/>
    <p:sldId id="257" r:id="rId8"/>
    <p:sldId id="260" r:id="rId9"/>
    <p:sldId id="261" r:id="rId10"/>
    <p:sldId id="262" r:id="rId11"/>
    <p:sldId id="263" r:id="rId12"/>
    <p:sldId id="265" r:id="rId13"/>
    <p:sldId id="264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0D5-8F98-4CC1-A28E-021F0B6B475C}" type="datetimeFigureOut">
              <a:rPr lang="en-US" smtClean="0"/>
              <a:t>4/6/2024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C52C-5E29-41AF-BAA3-8217E886DA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A750590-9F9A-443B-9295-A3931D8194B1}" type="datetime1">
              <a:rPr lang="en-US" smtClean="0"/>
              <a:t>4/6/2024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05F-452B-497C-9BD6-2CDB6902F369}" type="datetime1">
              <a:rPr lang="en-US" smtClean="0"/>
              <a:t>4/6/2024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3F7C6B-C82D-4D42-9929-D6E7E11D9A64}" type="datetime1">
              <a:rPr lang="en-US" smtClean="0"/>
              <a:t>4/6/2024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CF4779-62E8-4B21-A5D7-0AFB9DBD4358}" type="datetime1">
              <a:rPr lang="en-US" smtClean="0"/>
              <a:t>4/6/2024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F9D3375-5CD0-4576-BF96-ADFF24726FF8}" type="datetime1">
              <a:rPr lang="en-US" smtClean="0"/>
              <a:t>4/6/2024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D1F8-971E-4F8C-8737-750C12E93E08}" type="datetime1">
              <a:rPr lang="en-US" smtClean="0"/>
              <a:t>4/6/2024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1621-FA30-4D98-85E5-1409E6BEECDC}" type="datetime1">
              <a:rPr lang="en-US" smtClean="0"/>
              <a:t>4/6/2024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F347-1B2F-4097-AEB5-4A26FB45D67A}" type="datetime1">
              <a:rPr lang="en-US" smtClean="0"/>
              <a:t>4/6/2024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C1DEE0-34E5-4E0F-BEC1-4B8835F82CD1}" type="datetime1">
              <a:rPr lang="en-US" smtClean="0"/>
              <a:t>4/6/2024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B4BE-627A-4EC1-99E1-6F1AA97AB802}" type="datetime1">
              <a:rPr lang="en-US" smtClean="0"/>
              <a:t>4/6/2024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BFACF8-E63D-4673-A128-83547867BB7A}" type="datetime1">
              <a:rPr lang="en-US" smtClean="0"/>
              <a:t>4/6/2024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D6AC-4FBA-40BD-BE75-20DB64DA4BAD}" type="datetime1">
              <a:rPr lang="en-US" smtClean="0"/>
              <a:t>4/6/2024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C87-D201-458A-93C0-8EDD9AC92D93}" type="datetime1">
              <a:rPr lang="en-US" smtClean="0"/>
              <a:t>4/6/2024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6829-5A25-485A-91B1-5D6D58BB9F23}" type="datetime1">
              <a:rPr lang="en-US" smtClean="0"/>
              <a:t>4/6/2024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F5CD-23D0-4DD1-85B1-71F1825FB3EC}" type="datetime1">
              <a:rPr lang="en-US" smtClean="0"/>
              <a:t>4/6/2024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5035-C284-496A-B076-BA73A8FA5D8B}" type="datetime1">
              <a:rPr lang="en-US" smtClean="0"/>
              <a:t>4/6/2024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B420-1875-490A-8C4B-7AAB939FBE08}" type="datetime1">
              <a:rPr lang="en-US" smtClean="0"/>
              <a:t>4/6/2024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9126-4846-4E88-BDD9-5585CC877E47}" type="datetime1">
              <a:rPr lang="en-US" smtClean="0"/>
              <a:t>4/6/2024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3" y="1995055"/>
            <a:ext cx="6098705" cy="4048327"/>
          </a:xfrm>
        </p:spPr>
        <p:txBody>
          <a:bodyPr anchor="ctr">
            <a:normAutofit/>
          </a:bodyPr>
          <a:lstStyle/>
          <a:p>
            <a:pPr algn="ctr"/>
            <a:r>
              <a:rPr lang="en-US" sz="6600" b="1" i="1" dirty="0"/>
              <a:t>A Challenge TO Obey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7587" y="821265"/>
            <a:ext cx="3734789" cy="5222117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Reading – Psalm 62:1-7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39C10D-E9D2-7AC3-F7DF-D2289ADC84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6" r="6285" b="8238"/>
          <a:stretch/>
        </p:blipFill>
        <p:spPr>
          <a:xfrm>
            <a:off x="343277" y="244606"/>
            <a:ext cx="5367475" cy="269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3AD89-E627-EC19-0DA2-814883217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0845" y="346364"/>
            <a:ext cx="8610600" cy="1293028"/>
          </a:xfrm>
        </p:spPr>
        <p:txBody>
          <a:bodyPr>
            <a:normAutofit fontScale="90000"/>
          </a:bodyPr>
          <a:lstStyle/>
          <a:p>
            <a:r>
              <a:rPr kumimoji="0" lang="en-US" sz="49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/>
                <a:ea typeface="+mj-ea"/>
              </a:rPr>
              <a:t>Jonah 3:1-5  Jonah in Nineveh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C1881-C444-2578-89EF-ABDC35ECB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17" y="1381991"/>
            <a:ext cx="4976091" cy="5476009"/>
          </a:xfrm>
        </p:spPr>
        <p:txBody>
          <a:bodyPr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 Antiqua"/>
                <a:ea typeface="+mn-ea"/>
              </a:rPr>
              <a:t>This map may explain why it took Jonah 3 days to preach.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 Antiqua"/>
                <a:ea typeface="+mn-ea"/>
              </a:rPr>
              <a:t>The Message: “In 40 days, the city would be overthrown.”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00"/>
                </a:highlight>
                <a:uLnTx/>
                <a:uFillTx/>
                <a:latin typeface="Book Antiqua"/>
                <a:ea typeface="+mn-ea"/>
              </a:rPr>
              <a:t>Overthrown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 Antiqua"/>
                <a:ea typeface="+mn-ea"/>
              </a:rPr>
              <a:t>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 Antiqua"/>
                <a:ea typeface="+mn-ea"/>
              </a:rPr>
              <a:t>[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 Antiqua"/>
                <a:ea typeface="+mn-ea"/>
              </a:rPr>
              <a:t>Genesis 19:24-25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 Antiqua"/>
                <a:ea typeface="+mn-ea"/>
              </a:rPr>
              <a:t>]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 Antiqua"/>
                <a:ea typeface="+mn-ea"/>
              </a:rPr>
              <a:t>same fate of Sodom &amp; Gomorrah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 Antiqua"/>
                <a:ea typeface="+mn-ea"/>
              </a:rPr>
              <a:t>Jonah did NOT tell the people to repent.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 Antiqua"/>
                <a:ea typeface="+mn-ea"/>
              </a:rPr>
              <a:t>Nevertheless, the people DID repent &amp; God Relented.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ook Antiqua"/>
              <a:ea typeface="+mn-ea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7E2097-7F7A-290E-6DAB-518663DE29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8" r="496" b="17732"/>
          <a:stretch/>
        </p:blipFill>
        <p:spPr>
          <a:xfrm>
            <a:off x="5133109" y="1381991"/>
            <a:ext cx="7162800" cy="304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26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3AD89-E627-EC19-0DA2-814883217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499" y="306556"/>
            <a:ext cx="6279573" cy="1293028"/>
          </a:xfrm>
        </p:spPr>
        <p:txBody>
          <a:bodyPr>
            <a:normAutofit fontScale="90000"/>
          </a:bodyPr>
          <a:lstStyle/>
          <a:p>
            <a:r>
              <a:rPr kumimoji="0" lang="en-US" sz="49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/>
                <a:ea typeface="+mj-ea"/>
              </a:rPr>
              <a:t>Jonah 4:1-11 Who’s the Good Guy?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C1881-C444-2578-89EF-ABDC35ECB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84" y="1371601"/>
            <a:ext cx="7023101" cy="5299364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Hard to tell.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Jonah is disobedient, angry, hateful and selfish.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Even when he obeyed, he did so grudgingly.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The unbelieving Gentiles are presented as being more faithful.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ook Antiqua"/>
              <a:ea typeface="+mn-ea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95BA93-D851-6A3C-4ED0-ED0A4A238B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49" b="-1"/>
          <a:stretch/>
        </p:blipFill>
        <p:spPr>
          <a:xfrm>
            <a:off x="8643161" y="4014354"/>
            <a:ext cx="3391822" cy="28436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336E22-FED9-D845-6618-165B79F96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483" y="1769507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2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3AD89-E627-EC19-0DA2-814883217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0845" y="346364"/>
            <a:ext cx="8610600" cy="1293028"/>
          </a:xfrm>
        </p:spPr>
        <p:txBody>
          <a:bodyPr>
            <a:normAutofit/>
          </a:bodyPr>
          <a:lstStyle/>
          <a:p>
            <a:r>
              <a:rPr kumimoji="0" lang="en-US" sz="49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/>
                <a:ea typeface="+mj-ea"/>
              </a:rPr>
              <a:t>Consumed by Unforgiveness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C1881-C444-2578-89EF-ABDC35ECB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17" y="3616036"/>
            <a:ext cx="11387283" cy="3044536"/>
          </a:xfrm>
        </p:spPr>
        <p:txBody>
          <a:bodyPr>
            <a:norm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 Antiqua"/>
                <a:ea typeface="+mn-ea"/>
              </a:rPr>
              <a:t>We are left to answer the question ourselves.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 Antiqua"/>
                <a:ea typeface="+mn-ea"/>
              </a:rPr>
              <a:t>Is our concern God’s concern?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 Antiqua"/>
                <a:ea typeface="+mn-ea"/>
              </a:rPr>
              <a:t>Do we care about what God cares about?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 Antiqua"/>
                <a:ea typeface="+mn-ea"/>
              </a:rPr>
              <a:t>Our obedience should flow from a heart committed to the work of the Lord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 Antiqua"/>
                <a:ea typeface="+mn-ea"/>
              </a:rPr>
              <a:t>.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ook Antiqua"/>
              <a:ea typeface="+mn-ea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3D7AA5-FDC5-B6CE-8242-A95CC7F7AB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7" t="6240" r="6412" b="20222"/>
          <a:stretch/>
        </p:blipFill>
        <p:spPr>
          <a:xfrm>
            <a:off x="4883728" y="1330037"/>
            <a:ext cx="7027718" cy="219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20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624" y="2738181"/>
            <a:ext cx="6098705" cy="4048327"/>
          </a:xfrm>
        </p:spPr>
        <p:txBody>
          <a:bodyPr anchor="ctr">
            <a:normAutofit/>
          </a:bodyPr>
          <a:lstStyle/>
          <a:p>
            <a:pPr algn="ctr"/>
            <a:r>
              <a:rPr lang="en-US" sz="6600" b="1" i="1" dirty="0"/>
              <a:t>A Challenge TO Obey</a:t>
            </a:r>
            <a:br>
              <a:rPr lang="en-US" sz="6600" b="1" i="1" dirty="0"/>
            </a:br>
            <a:r>
              <a:rPr lang="en-US" sz="4800" b="1" i="1" dirty="0"/>
              <a:t>Matthew 28:19-20</a:t>
            </a:r>
            <a:endParaRPr lang="en-US" sz="6600" b="1" i="1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1679" y="821265"/>
            <a:ext cx="4040697" cy="5222117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God is calling you today to accept the challenges of obedience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39C10D-E9D2-7AC3-F7DF-D2289ADC84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462" b="7462"/>
          <a:stretch/>
        </p:blipFill>
        <p:spPr>
          <a:xfrm>
            <a:off x="1042102" y="-2"/>
            <a:ext cx="5367475" cy="34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64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3AD89-E627-EC19-0DA2-814883217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Jonah was NOT one of the Faithful/Believing prophets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C1881-C444-2578-89EF-ABDC35ECB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18" y="2194560"/>
            <a:ext cx="6015182" cy="4024125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He was not called to preach to Israel </a:t>
            </a:r>
          </a:p>
          <a:p>
            <a:r>
              <a:rPr lang="en-US" sz="2800" b="1" dirty="0">
                <a:solidFill>
                  <a:srgbClr val="FFC000"/>
                </a:solidFill>
              </a:rPr>
              <a:t>The book is NOT about his message</a:t>
            </a:r>
          </a:p>
          <a:p>
            <a:r>
              <a:rPr lang="en-US" sz="2800" b="1" dirty="0">
                <a:solidFill>
                  <a:srgbClr val="FFC000"/>
                </a:solidFill>
              </a:rPr>
              <a:t>Jonah was called to leave Israel and go to the Assyrian city of Nineveh</a:t>
            </a:r>
          </a:p>
          <a:p>
            <a:r>
              <a:rPr lang="en-US" sz="2800" b="1" dirty="0">
                <a:solidFill>
                  <a:srgbClr val="FFC000"/>
                </a:solidFill>
              </a:rPr>
              <a:t>No other prophet was called to preach directly to a foreign nation.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E0643D-1BA7-5C53-1F3E-42BA61C8F6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" t="30145" r="-156" b="13256"/>
          <a:stretch/>
        </p:blipFill>
        <p:spPr>
          <a:xfrm>
            <a:off x="6172200" y="2879607"/>
            <a:ext cx="6019800" cy="265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83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3AD89-E627-EC19-0DA2-814883217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9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/>
                <a:ea typeface="+mj-ea"/>
              </a:rPr>
              <a:t>What Was The Message?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C1881-C444-2578-89EF-ABDC35ECB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18" y="2194560"/>
            <a:ext cx="9494982" cy="4335549"/>
          </a:xfrm>
        </p:spPr>
        <p:txBody>
          <a:bodyPr>
            <a:norm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 Antiqua"/>
                <a:ea typeface="+mn-ea"/>
              </a:rPr>
              <a:t>Most people would say that it was about Repentance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 Antiqua"/>
                <a:ea typeface="+mn-ea"/>
              </a:rPr>
              <a:t>He is not a missionary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 Antiqua"/>
                <a:ea typeface="+mn-ea"/>
              </a:rPr>
              <a:t>He is a harbinger of doom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 Antiqua"/>
                <a:ea typeface="+mn-ea"/>
              </a:rPr>
              <a:t>This story is about 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 Antiqua"/>
                <a:ea typeface="+mn-ea"/>
              </a:rPr>
              <a:t>Jonah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 Antiqua"/>
                <a:ea typeface="+mn-ea"/>
              </a:rPr>
              <a:t>, not his 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 Antiqua"/>
                <a:ea typeface="+mn-ea"/>
              </a:rPr>
              <a:t>message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 Antiqua"/>
                <a:ea typeface="+mn-ea"/>
              </a:rPr>
              <a:t>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 Antiqua"/>
                <a:ea typeface="+mn-ea"/>
              </a:rPr>
              <a:t>Acts 10 is not about the conversion of the Centurion, but the conversion of Peter and his Jewish companions.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069B00-C45E-B0A1-25AF-98C001545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3873" y="1752600"/>
            <a:ext cx="3179618" cy="31796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D608B2-8B11-0BD5-4BB7-52AB4B363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989" y="1752599"/>
            <a:ext cx="4281502" cy="296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0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514" y="108591"/>
            <a:ext cx="7434070" cy="1474330"/>
          </a:xfrm>
        </p:spPr>
        <p:txBody>
          <a:bodyPr>
            <a:normAutofit/>
          </a:bodyPr>
          <a:lstStyle/>
          <a:p>
            <a:r>
              <a:rPr lang="en-US" sz="5400" i="1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513" y="1440874"/>
            <a:ext cx="7712031" cy="496916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/>
              <a:t>Jonah prophesied in the reign of Jeroboam II [2 Kings 14:25-27]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/>
              <a:t>He prophesied POSITIVE things about Jeroboam's reign, despite the evil the King committed.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/>
              <a:t>His contemporary prophets were Hosea and Amos.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/>
              <a:t>They preached NEGATIVE things about the condition of the Israelites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A78110-AC54-D2C8-E6B5-781A620819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70" t="6515" r="2273" b="6515"/>
          <a:stretch/>
        </p:blipFill>
        <p:spPr>
          <a:xfrm>
            <a:off x="50545" y="1227138"/>
            <a:ext cx="3354162" cy="257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736" y="108591"/>
            <a:ext cx="5756848" cy="1474330"/>
          </a:xfrm>
        </p:spPr>
        <p:txBody>
          <a:bodyPr>
            <a:normAutofit/>
          </a:bodyPr>
          <a:lstStyle/>
          <a:p>
            <a:r>
              <a:rPr lang="en-US" sz="5400" i="1" dirty="0"/>
              <a:t>Nineveh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9527" y="1440874"/>
            <a:ext cx="6253017" cy="4969162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An important city to Assyria.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The city was approx. 3 miles in circumference.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The Assyrians were a fierce conquering foe.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The enemy of Israelites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46D0BE-50D1-E234-8995-88F68D5342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0" t="4234" r="4399" b="25178"/>
          <a:stretch/>
        </p:blipFill>
        <p:spPr>
          <a:xfrm>
            <a:off x="0" y="-1"/>
            <a:ext cx="5291567" cy="476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15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3AD89-E627-EC19-0DA2-814883217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49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/>
                <a:ea typeface="+mj-ea"/>
              </a:rPr>
              <a:t>Jonah 1:1-3: Jonah Runs for His Responsibility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C1881-C444-2578-89EF-ABDC35ECB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18" y="2194560"/>
            <a:ext cx="11657446" cy="2138449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kern="0" dirty="0">
                <a:solidFill>
                  <a:srgbClr val="FFC000"/>
                </a:solidFill>
                <a:latin typeface="Book Antiqua"/>
              </a:rPr>
              <a:t>This is proof of God’s Love, Mercy &amp; Longsuffering for ALL people.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kern="0" dirty="0">
                <a:solidFill>
                  <a:srgbClr val="FFC000"/>
                </a:solidFill>
                <a:latin typeface="Book Antiqua"/>
              </a:rPr>
              <a:t>Jonah’s reaction was like that of Adam &amp; Eve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C61CD5-98A5-8361-A821-4B39E101A8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8" r="496" b="11541"/>
          <a:stretch/>
        </p:blipFill>
        <p:spPr>
          <a:xfrm>
            <a:off x="1028700" y="4010890"/>
            <a:ext cx="6546736" cy="272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30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3AD89-E627-EC19-0DA2-814883217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49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/>
                <a:ea typeface="+mj-ea"/>
              </a:rPr>
              <a:t>Jonah 1:4-16 Jonah &amp; the Sailors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C1881-C444-2578-89EF-ABDC35ECB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18" y="2194560"/>
            <a:ext cx="12034982" cy="2138449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 Antiqua"/>
                <a:ea typeface="+mn-ea"/>
              </a:rPr>
              <a:t>Jonah 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 Antiqua"/>
                <a:ea typeface="+mn-ea"/>
              </a:rPr>
              <a:t>unintentionally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 Antiqua"/>
                <a:ea typeface="+mn-ea"/>
              </a:rPr>
              <a:t> preaches the power of God.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 Antiqua"/>
                <a:ea typeface="+mn-ea"/>
              </a:rPr>
              <a:t>Through Jonah's disobedience, God draws unbelievers to Him.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9051FE-09E8-A02E-6238-7FA11A2368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9" r="496" b="11541"/>
          <a:stretch>
            <a:fillRect/>
          </a:stretch>
        </p:blipFill>
        <p:spPr>
          <a:xfrm>
            <a:off x="1028700" y="3360008"/>
            <a:ext cx="6934200" cy="324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43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3AD89-E627-EC19-0DA2-814883217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49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/>
                <a:ea typeface="+mj-ea"/>
              </a:rPr>
              <a:t>Jonah 1:17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/>
                <a:ea typeface="+mj-ea"/>
              </a:rPr>
              <a:t>thru</a:t>
            </a:r>
            <a:r>
              <a:rPr kumimoji="0" lang="en-US" sz="49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/>
                <a:ea typeface="+mj-ea"/>
              </a:rPr>
              <a:t> 2:10 Jonah &amp; the Fish of Deliverance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C1881-C444-2578-89EF-ABDC35ECB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18" y="2194560"/>
            <a:ext cx="12034982" cy="2138449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 Antiqua"/>
                <a:ea typeface="+mn-ea"/>
              </a:rPr>
              <a:t>The fish was not a punishment; it was a vehicle of salvation.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 Antiqua"/>
                <a:ea typeface="+mn-ea"/>
              </a:rPr>
              <a:t>It was God’s gift in response to his prayer when sinking to the bottom of the sea.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 Antiqua"/>
                <a:ea typeface="+mn-ea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E36AFC-8A93-AD15-DB3D-0CF2533E13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6" r="6285" b="8238"/>
          <a:stretch/>
        </p:blipFill>
        <p:spPr>
          <a:xfrm>
            <a:off x="380998" y="3759419"/>
            <a:ext cx="5486401" cy="275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85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736" y="108591"/>
            <a:ext cx="5756848" cy="1474330"/>
          </a:xfrm>
        </p:spPr>
        <p:txBody>
          <a:bodyPr>
            <a:normAutofit fontScale="90000"/>
          </a:bodyPr>
          <a:lstStyle/>
          <a:p>
            <a:r>
              <a:rPr lang="en-US" sz="5400" i="1" dirty="0"/>
              <a:t>The Fish of Deliverance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9527" y="1440874"/>
            <a:ext cx="6483928" cy="5417126"/>
          </a:xfrm>
        </p:spPr>
        <p:txBody>
          <a:bodyPr>
            <a:normAutofit fontScale="92500" lnSpcReduction="10000"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Book Antiqua"/>
                <a:ea typeface="+mn-ea"/>
              </a:rPr>
              <a:t>While in the fish Jonah prays.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Book Antiqua"/>
                <a:ea typeface="+mn-ea"/>
              </a:rPr>
              <a:t>Considering the context of this story the prayer seems quite selfish.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b="1" kern="0" dirty="0">
                <a:solidFill>
                  <a:srgbClr val="252525"/>
                </a:solidFill>
                <a:latin typeface="Book Antiqua"/>
              </a:rPr>
              <a:t>By now he should have been painfully experiencing what it would be like to be digested alive.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Book Antiqua"/>
              <a:ea typeface="+mn-ea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Book Antiqua"/>
                <a:ea typeface="+mn-ea"/>
              </a:rPr>
              <a:t>Salvation is from the Lord [vs.9], but the method is not always pretty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37396-47AF-6193-9DA6-0E60B0F062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6" r="6285" b="8238"/>
          <a:stretch>
            <a:fillRect/>
          </a:stretch>
        </p:blipFill>
        <p:spPr>
          <a:xfrm>
            <a:off x="47958" y="1018310"/>
            <a:ext cx="4880199" cy="317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2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 design</Template>
  <TotalTime>131</TotalTime>
  <Words>511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Book Antiqua</vt:lpstr>
      <vt:lpstr>Calibri</vt:lpstr>
      <vt:lpstr>Century Gothic</vt:lpstr>
      <vt:lpstr>Vapor Trail</vt:lpstr>
      <vt:lpstr>A Challenge TO Obey</vt:lpstr>
      <vt:lpstr>Jonah was NOT one of the Faithful/Believing prophets</vt:lpstr>
      <vt:lpstr>What Was The Message?</vt:lpstr>
      <vt:lpstr>Background</vt:lpstr>
      <vt:lpstr>Nineveh</vt:lpstr>
      <vt:lpstr>Jonah 1:1-3: Jonah Runs for His Responsibility</vt:lpstr>
      <vt:lpstr>Jonah 1:4-16 Jonah &amp; the Sailors</vt:lpstr>
      <vt:lpstr>Jonah 1:17thru 2:10 Jonah &amp; the Fish of Deliverance</vt:lpstr>
      <vt:lpstr>The Fish of Deliverance</vt:lpstr>
      <vt:lpstr>Jonah 3:1-5  Jonah in Nineveh</vt:lpstr>
      <vt:lpstr>Jonah 4:1-11 Who’s the Good Guy?</vt:lpstr>
      <vt:lpstr>Consumed by Unforgiveness</vt:lpstr>
      <vt:lpstr>A Challenge TO Obey Matthew 28:19-20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Challenge TO Obey</dc:title>
  <dc:creator>Bill McIlvain</dc:creator>
  <cp:lastModifiedBy>Bill McIlvain</cp:lastModifiedBy>
  <cp:revision>9</cp:revision>
  <dcterms:created xsi:type="dcterms:W3CDTF">2024-04-07T00:30:08Z</dcterms:created>
  <dcterms:modified xsi:type="dcterms:W3CDTF">2024-04-07T02:42:00Z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