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93" d="100"/>
          <a:sy n="93" d="100"/>
        </p:scale>
        <p:origin x="102" y="3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D6ECE86-CFD2-48FC-A79A-E8126B2E1ADF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25369F-9830-42A7-B10A-19CB766CA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1"/>
            <a:ext cx="6019800" cy="928137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To Generation Alpha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4953000" cy="1766338"/>
          </a:xfrm>
        </p:spPr>
        <p:txBody>
          <a:bodyPr/>
          <a:lstStyle/>
          <a:p>
            <a:r>
              <a:rPr lang="en-US" sz="2800" b="1" dirty="0"/>
              <a:t>Reading - Luke 1:39-50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 descr="generations-poster.jpg"/>
          <p:cNvPicPr>
            <a:picLocks noChangeAspect="1"/>
          </p:cNvPicPr>
          <p:nvPr/>
        </p:nvPicPr>
        <p:blipFill>
          <a:blip r:embed="rId2" cstate="print"/>
          <a:srcRect r="1919" b="31111"/>
          <a:stretch>
            <a:fillRect/>
          </a:stretch>
        </p:blipFill>
        <p:spPr>
          <a:xfrm>
            <a:off x="7269004" y="1295400"/>
            <a:ext cx="4703362" cy="5105400"/>
          </a:xfrm>
          <a:prstGeom prst="rect">
            <a:avLst/>
          </a:prstGeom>
        </p:spPr>
      </p:pic>
      <p:pic>
        <p:nvPicPr>
          <p:cNvPr id="5" name="Picture 4" descr="generations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05780"/>
            <a:ext cx="3352800" cy="225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76200"/>
            <a:ext cx="5087517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ations-poster.jpg"/>
          <p:cNvPicPr>
            <a:picLocks noChangeAspect="1"/>
          </p:cNvPicPr>
          <p:nvPr/>
        </p:nvPicPr>
        <p:blipFill>
          <a:blip r:embed="rId2" cstate="print"/>
          <a:srcRect r="1919" b="31111"/>
          <a:stretch>
            <a:fillRect/>
          </a:stretch>
        </p:blipFill>
        <p:spPr>
          <a:xfrm>
            <a:off x="7811381" y="2133600"/>
            <a:ext cx="4352365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10134600" cy="879451"/>
          </a:xfrm>
        </p:spPr>
        <p:txBody>
          <a:bodyPr>
            <a:normAutofit/>
          </a:bodyPr>
          <a:lstStyle/>
          <a:p>
            <a:r>
              <a:rPr lang="en-US" b="1" dirty="0"/>
              <a:t>What About Our Present Generation?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60198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/>
              <a:t>Do we change the Message of God to Accommodate Today’s “Special” Needs?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 descr="generations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371600"/>
            <a:ext cx="3352800" cy="2251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9829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Generation Z want from religion?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448800" cy="48219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According to Christianity Today article they want Authenticity – No frills -- unity &amp; love – </a:t>
            </a:r>
          </a:p>
          <a:p>
            <a:r>
              <a:rPr lang="en-US" dirty="0"/>
              <a:t>The gospel does not have to be changed to provide this.</a:t>
            </a:r>
          </a:p>
          <a:p>
            <a:pPr>
              <a:buNone/>
            </a:pPr>
            <a:r>
              <a:rPr lang="en-US" dirty="0"/>
              <a:t>A sense of Community –</a:t>
            </a:r>
          </a:p>
          <a:p>
            <a:r>
              <a:rPr lang="en-US" dirty="0"/>
              <a:t>They are homesick for homes they never had. </a:t>
            </a:r>
          </a:p>
          <a:p>
            <a:pPr>
              <a:buNone/>
            </a:pPr>
            <a:r>
              <a:rPr lang="en-US" dirty="0"/>
              <a:t>No Dogmatism: 81% don't believe there is absolute truth </a:t>
            </a:r>
          </a:p>
          <a:p>
            <a:r>
              <a:rPr lang="en-US" dirty="0"/>
              <a:t>Even when confronted with compelling scriptural evidence they are likely to say, "So what?"</a:t>
            </a:r>
          </a:p>
          <a:p>
            <a:r>
              <a:rPr lang="en-US" dirty="0"/>
              <a:t>Growing up in a pluralistic, multi-cultural society they have a hard time accepting one belief over another.</a:t>
            </a:r>
          </a:p>
          <a:p>
            <a:r>
              <a:rPr lang="en-US" dirty="0"/>
              <a:t>They have focused on the Arts &amp; Technology as a constant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5585E-69A2-C674-BB11-3B3DDC6C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609600"/>
            <a:ext cx="2368300" cy="3214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of the matter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God’s Message has remained the Same For Each Generation!</a:t>
            </a:r>
          </a:p>
          <a:p>
            <a:r>
              <a:rPr lang="en-US" sz="4800" b="1" i="1" dirty="0"/>
              <a:t>Ecclesiastes 1:4   </a:t>
            </a:r>
            <a:endParaRPr lang="en-US" sz="4800" dirty="0"/>
          </a:p>
          <a:p>
            <a:r>
              <a:rPr lang="en-US" sz="4800" b="1" i="1" dirty="0"/>
              <a:t>Ecclesiastes 12:13-14   </a:t>
            </a:r>
          </a:p>
          <a:p>
            <a:r>
              <a:rPr lang="en-US" sz="4800" b="1" i="1" dirty="0"/>
              <a:t>(Psalms 78:6-8) </a:t>
            </a:r>
            <a:endParaRPr lang="en-US" sz="4800" dirty="0"/>
          </a:p>
          <a:p>
            <a:r>
              <a:rPr lang="en-US" sz="4800" b="1" i="1" dirty="0"/>
              <a:t>(Luke 1:50)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3738"/>
            <a:ext cx="8458200" cy="2438400"/>
          </a:xfrm>
        </p:spPr>
        <p:txBody>
          <a:bodyPr>
            <a:noAutofit/>
          </a:bodyPr>
          <a:lstStyle/>
          <a:p>
            <a:r>
              <a:rPr lang="en-US" sz="6000" b="1" dirty="0"/>
              <a:t>Just Who Is The Chosen Generation?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4953000" cy="1766338"/>
          </a:xfrm>
        </p:spPr>
        <p:txBody>
          <a:bodyPr/>
          <a:lstStyle/>
          <a:p>
            <a:r>
              <a:rPr lang="en-US" sz="6000" b="1" dirty="0"/>
              <a:t>1 Peter 2:9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E75B5-73DF-60CC-A666-7C5B66D5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75"/>
            <a:ext cx="3505200" cy="3584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1D8E7-5FCF-48B3-2319-2032FD80B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3112" y="4114800"/>
            <a:ext cx="5087517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110490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Every Christian from Every generation must be an example of a believer to the masses of unbelievers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229600" cy="4325112"/>
          </a:xfrm>
        </p:spPr>
        <p:txBody>
          <a:bodyPr>
            <a:normAutofit/>
          </a:bodyPr>
          <a:lstStyle/>
          <a:p>
            <a:r>
              <a:rPr lang="en-US" sz="4800" b="1" i="1" dirty="0"/>
              <a:t>Philippians 2:15 </a:t>
            </a:r>
            <a:r>
              <a:rPr lang="en-US" sz="4800" dirty="0"/>
              <a:t>   </a:t>
            </a:r>
          </a:p>
          <a:p>
            <a:r>
              <a:rPr lang="en-US" dirty="0"/>
              <a:t>Paul’s generation did not have the corner on perversion?</a:t>
            </a:r>
          </a:p>
          <a:p>
            <a:r>
              <a:rPr lang="en-US" dirty="0"/>
              <a:t>His generation did not have a corner on hypocrisy either.</a:t>
            </a:r>
          </a:p>
          <a:p>
            <a:r>
              <a:rPr lang="en-US" dirty="0"/>
              <a:t>In Acts 2:40 the people were instructed to obey the Gospel in order to... </a:t>
            </a:r>
            <a:r>
              <a:rPr lang="en-US" b="1" i="1" dirty="0"/>
              <a:t>"Be saved from this perverse generation"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4A6F4-65F3-D55A-FDA0-C682854CA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04" y="2163995"/>
            <a:ext cx="4497796" cy="2530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058400" cy="3048000"/>
          </a:xfrm>
        </p:spPr>
        <p:txBody>
          <a:bodyPr>
            <a:noAutofit/>
          </a:bodyPr>
          <a:lstStyle/>
          <a:p>
            <a:r>
              <a:rPr lang="en-US" sz="4800" b="1" dirty="0"/>
              <a:t>God has mercy on those who fear Him in </a:t>
            </a:r>
            <a:r>
              <a:rPr lang="en-US" sz="4800" b="1" u="sng" dirty="0"/>
              <a:t>any</a:t>
            </a:r>
            <a:r>
              <a:rPr lang="en-US" sz="4800" b="1" dirty="0"/>
              <a:t> generation, and condemns those who reject Him.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4953000" cy="176633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7" name="Picture 6" descr="generations 50'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1" y="3907604"/>
            <a:ext cx="4052868" cy="2945084"/>
          </a:xfrm>
          <a:prstGeom prst="rect">
            <a:avLst/>
          </a:prstGeom>
        </p:spPr>
      </p:pic>
      <p:pic>
        <p:nvPicPr>
          <p:cNvPr id="5" name="Picture 4" descr="generations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3480" y="4191001"/>
            <a:ext cx="3379920" cy="2661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F9DFAA-18C3-A4B3-544D-CC5E5EC6D5B7}"/>
              </a:ext>
            </a:extLst>
          </p:cNvPr>
          <p:cNvSpPr txBox="1"/>
          <p:nvPr/>
        </p:nvSpPr>
        <p:spPr>
          <a:xfrm>
            <a:off x="4237443" y="5175484"/>
            <a:ext cx="41486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"Be saved from this perverse generation"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has been many generations of men since the beginning of time.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49424"/>
            <a:ext cx="5257800" cy="4325112"/>
          </a:xfrm>
        </p:spPr>
        <p:txBody>
          <a:bodyPr/>
          <a:lstStyle/>
          <a:p>
            <a:r>
              <a:rPr lang="en-US" sz="4000" dirty="0"/>
              <a:t>How many of them would be characterized as "those who fear Him?"</a:t>
            </a:r>
          </a:p>
          <a:p>
            <a:endParaRPr lang="en-US" dirty="0"/>
          </a:p>
        </p:txBody>
      </p:sp>
      <p:pic>
        <p:nvPicPr>
          <p:cNvPr id="4" name="Picture 3" descr="generations men color.jpg"/>
          <p:cNvPicPr>
            <a:picLocks noChangeAspect="1"/>
          </p:cNvPicPr>
          <p:nvPr/>
        </p:nvPicPr>
        <p:blipFill>
          <a:blip r:embed="rId2" cstate="print"/>
          <a:srcRect l="5937" t="4762" r="13438" b="4762"/>
          <a:stretch>
            <a:fillRect/>
          </a:stretch>
        </p:blipFill>
        <p:spPr>
          <a:xfrm>
            <a:off x="6172201" y="2512829"/>
            <a:ext cx="4571999" cy="404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AA1C-C548-3456-5D6C-E268584E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Generations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414665-3D00-E3B7-A250-1990EE93F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/>
          <a:stretch/>
        </p:blipFill>
        <p:spPr>
          <a:xfrm>
            <a:off x="381000" y="948104"/>
            <a:ext cx="11277600" cy="5814646"/>
          </a:xfrm>
        </p:spPr>
      </p:pic>
    </p:spTree>
    <p:extLst>
      <p:ext uri="{BB962C8B-B14F-4D97-AF65-F5344CB8AC3E}">
        <p14:creationId xmlns:p14="http://schemas.microsoft.com/office/powerpoint/2010/main" val="256403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</p:spPr>
        <p:txBody>
          <a:bodyPr/>
          <a:lstStyle/>
          <a:p>
            <a:r>
              <a:rPr lang="en-US" dirty="0"/>
              <a:t>“The Age of Tolerance”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" y="1447800"/>
            <a:ext cx="7749309" cy="5126736"/>
          </a:xfrm>
        </p:spPr>
        <p:txBody>
          <a:bodyPr>
            <a:normAutofit/>
          </a:bodyPr>
          <a:lstStyle/>
          <a:p>
            <a:r>
              <a:rPr lang="en-US" dirty="0"/>
              <a:t>Will this be characteristic of Gen Alpha?</a:t>
            </a:r>
          </a:p>
          <a:p>
            <a:r>
              <a:rPr lang="en-US" dirty="0"/>
              <a:t>No real standards of performance.  </a:t>
            </a:r>
          </a:p>
          <a:p>
            <a:r>
              <a:rPr lang="en-US" dirty="0"/>
              <a:t>“No one is wrong – just different”</a:t>
            </a:r>
          </a:p>
          <a:p>
            <a:r>
              <a:rPr lang="en-US" dirty="0"/>
              <a:t>Children are raised by “who-knows-who?”</a:t>
            </a:r>
          </a:p>
          <a:p>
            <a:r>
              <a:rPr lang="en-US" dirty="0"/>
              <a:t>Domestic permanence is a foreign concept.</a:t>
            </a:r>
          </a:p>
          <a:p>
            <a:r>
              <a:rPr lang="en-US" dirty="0"/>
              <a:t>Lack of patience, attention span, technology dependent. 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Many generations have been characterized in almost the same way by preceding generations.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24A4C-46C5-8725-2ADA-7913BD41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622877"/>
            <a:ext cx="3329709" cy="2242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92781-7565-4CC9-A21F-2B1F25358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62" y="3488913"/>
            <a:ext cx="4327347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8458200" cy="1470025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Of Times Past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4953000" cy="1766338"/>
          </a:xfrm>
        </p:spPr>
        <p:txBody>
          <a:bodyPr/>
          <a:lstStyle/>
          <a:p>
            <a:r>
              <a:rPr lang="en-US" b="1" dirty="0"/>
              <a:t>A Short Bible Synopsis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 descr="generations-poster.jpg"/>
          <p:cNvPicPr>
            <a:picLocks noChangeAspect="1"/>
          </p:cNvPicPr>
          <p:nvPr/>
        </p:nvPicPr>
        <p:blipFill>
          <a:blip r:embed="rId2" cstate="print"/>
          <a:srcRect r="1919" b="31111"/>
          <a:stretch>
            <a:fillRect/>
          </a:stretch>
        </p:blipFill>
        <p:spPr>
          <a:xfrm>
            <a:off x="6248401" y="2133600"/>
            <a:ext cx="4352365" cy="4724400"/>
          </a:xfrm>
          <a:prstGeom prst="rect">
            <a:avLst/>
          </a:prstGeom>
        </p:spPr>
      </p:pic>
      <p:pic>
        <p:nvPicPr>
          <p:cNvPr id="5" name="Picture 4" descr="generations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05780"/>
            <a:ext cx="3352800" cy="2251052"/>
          </a:xfrm>
          <a:prstGeom prst="rect">
            <a:avLst/>
          </a:prstGeom>
        </p:spPr>
      </p:pic>
      <p:pic>
        <p:nvPicPr>
          <p:cNvPr id="6" name="Picture 5" descr="Generations pass the to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57200"/>
            <a:ext cx="38100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0009"/>
            <a:ext cx="4953000" cy="1066800"/>
          </a:xfrm>
        </p:spPr>
        <p:txBody>
          <a:bodyPr/>
          <a:lstStyle/>
          <a:p>
            <a:r>
              <a:rPr lang="en-US" dirty="0"/>
              <a:t>Biblical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702"/>
            <a:ext cx="12115800" cy="497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Generation of </a:t>
            </a:r>
            <a:r>
              <a:rPr lang="en-US" sz="3600" dirty="0" err="1"/>
              <a:t>Enosh</a:t>
            </a:r>
            <a:r>
              <a:rPr lang="en-US" sz="3600" dirty="0"/>
              <a:t> - </a:t>
            </a:r>
            <a:r>
              <a:rPr lang="en-US" sz="3600" b="1" i="1" dirty="0"/>
              <a:t>(Genesis 4:26) </a:t>
            </a:r>
            <a:endParaRPr lang="en-US" sz="3600" dirty="0"/>
          </a:p>
          <a:p>
            <a:r>
              <a:rPr lang="en-US" sz="3200" dirty="0"/>
              <a:t>Mankind started out on the right footing.</a:t>
            </a:r>
          </a:p>
          <a:p>
            <a:r>
              <a:rPr lang="en-US" sz="3200" dirty="0"/>
              <a:t>It didn’t take too long for mankind to slip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sz="3600" dirty="0"/>
              <a:t>Generation of Noah - </a:t>
            </a:r>
            <a:r>
              <a:rPr lang="en-US" sz="3600" b="1" i="1" dirty="0"/>
              <a:t>(Genesis 6:5)</a:t>
            </a:r>
            <a:r>
              <a:rPr lang="en-US" sz="3600" dirty="0"/>
              <a:t> </a:t>
            </a:r>
          </a:p>
        </p:txBody>
      </p:sp>
      <p:pic>
        <p:nvPicPr>
          <p:cNvPr id="4" name="Picture 3" descr="Noah Ark-Flood Peris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3655312"/>
            <a:ext cx="4494187" cy="3001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8229600" cy="1066800"/>
          </a:xfrm>
        </p:spPr>
        <p:txBody>
          <a:bodyPr/>
          <a:lstStyle/>
          <a:p>
            <a:r>
              <a:rPr lang="en-US" dirty="0"/>
              <a:t>Biblical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97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/>
              <a:t>Then we come to the Generation of Israel (Wilderness Years) </a:t>
            </a:r>
          </a:p>
          <a:p>
            <a:pPr lvl="0"/>
            <a:r>
              <a:rPr lang="en-US" sz="4800" b="1" i="1" dirty="0"/>
              <a:t>(Numbers 32:13)</a:t>
            </a:r>
            <a:endParaRPr lang="en-US" sz="4800" dirty="0"/>
          </a:p>
          <a:p>
            <a:pPr lvl="0"/>
            <a:r>
              <a:rPr lang="en-US" sz="4800" b="1" i="1" dirty="0"/>
              <a:t>(Deuteronomy 1:35)  </a:t>
            </a:r>
            <a:endParaRPr lang="en-US" sz="4800" dirty="0"/>
          </a:p>
          <a:p>
            <a:pPr lvl="0"/>
            <a:r>
              <a:rPr lang="en-US" sz="4800" b="1" i="1" dirty="0"/>
              <a:t> </a:t>
            </a:r>
            <a:r>
              <a:rPr lang="en-US" sz="4000" b="1" i="1" dirty="0"/>
              <a:t>(Deuteronomy 32:5; 20-22) </a:t>
            </a:r>
            <a:endParaRPr lang="en-US" sz="4800" dirty="0"/>
          </a:p>
          <a:p>
            <a:r>
              <a:rPr lang="en-US" sz="4800" b="1" i="1" dirty="0"/>
              <a:t>(Psalms 95:10)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8229600" cy="838200"/>
          </a:xfrm>
        </p:spPr>
        <p:txBody>
          <a:bodyPr/>
          <a:lstStyle/>
          <a:p>
            <a:r>
              <a:rPr lang="en-US" dirty="0"/>
              <a:t>Biblical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458200" cy="52029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dirty="0"/>
              <a:t>Then we have the Generation of Joshua </a:t>
            </a:r>
          </a:p>
          <a:p>
            <a:r>
              <a:rPr lang="en-US" sz="3600" b="1" i="1" dirty="0"/>
              <a:t>(Joshua 24:31) </a:t>
            </a:r>
            <a:endParaRPr lang="en-US" sz="3600" dirty="0"/>
          </a:p>
          <a:p>
            <a:r>
              <a:rPr lang="en-US" sz="3600" dirty="0"/>
              <a:t>Here we have a generation that served God and who were in turn rewarded with the Promised Land.</a:t>
            </a:r>
          </a:p>
          <a:p>
            <a:pPr>
              <a:buNone/>
            </a:pPr>
            <a:r>
              <a:rPr lang="en-US" sz="3600" dirty="0"/>
              <a:t>Then we come to the Generation of the Judges </a:t>
            </a:r>
          </a:p>
          <a:p>
            <a:r>
              <a:rPr lang="en-US" sz="3600" b="1" i="1" dirty="0"/>
              <a:t>(Judges 2:10-11)</a:t>
            </a:r>
            <a:endParaRPr lang="en-US" sz="3600" dirty="0"/>
          </a:p>
          <a:p>
            <a:r>
              <a:rPr lang="en-US" sz="3600" dirty="0"/>
              <a:t>It doesn’t take a nation long to forget God.</a:t>
            </a:r>
          </a:p>
          <a:p>
            <a:r>
              <a:rPr lang="en-US" sz="3600" dirty="0"/>
              <a:t>It may not happen in one generation, but it becomes more progressive with each new generation.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F476D-E376-692E-2E7E-4A3FE8A79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245" y="609600"/>
            <a:ext cx="35052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1066800"/>
          </a:xfrm>
        </p:spPr>
        <p:txBody>
          <a:bodyPr>
            <a:normAutofit/>
          </a:bodyPr>
          <a:lstStyle/>
          <a:p>
            <a:r>
              <a:rPr lang="en-US" dirty="0"/>
              <a:t>Look at the Generation of 1st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religious leaders were proven to be hypocrites.</a:t>
            </a:r>
            <a:endParaRPr lang="en-US" dirty="0"/>
          </a:p>
          <a:p>
            <a:pPr>
              <a:buNone/>
            </a:pPr>
            <a:r>
              <a:rPr lang="en-US" dirty="0"/>
              <a:t>Jesus described that generation well:</a:t>
            </a:r>
          </a:p>
          <a:p>
            <a:pPr lvl="0"/>
            <a:r>
              <a:rPr lang="en-US" sz="4800" b="1" i="1" dirty="0"/>
              <a:t>(Matthew 11:16-19)  </a:t>
            </a:r>
            <a:endParaRPr lang="en-US" sz="4800" dirty="0"/>
          </a:p>
          <a:p>
            <a:pPr lvl="0"/>
            <a:r>
              <a:rPr lang="en-US" sz="4800" b="1" i="1" dirty="0"/>
              <a:t>(Matthew 12:39-45)  </a:t>
            </a:r>
            <a:endParaRPr lang="en-US" sz="4800" dirty="0"/>
          </a:p>
          <a:p>
            <a:pPr lvl="0"/>
            <a:r>
              <a:rPr lang="en-US" sz="4800" b="1" i="1" dirty="0"/>
              <a:t>(Mark 8:38)</a:t>
            </a:r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CB931-0A53-2ACD-9F51-3CF83EE8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16" y="1981200"/>
            <a:ext cx="3649742" cy="475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1550</TotalTime>
  <Words>560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 2</vt:lpstr>
      <vt:lpstr>Urban</vt:lpstr>
      <vt:lpstr>To Generation Alpha</vt:lpstr>
      <vt:lpstr>There has been many generations of men since the beginning of time. </vt:lpstr>
      <vt:lpstr>Generations Chart</vt:lpstr>
      <vt:lpstr>“The Age of Tolerance”</vt:lpstr>
      <vt:lpstr>Of Times Past</vt:lpstr>
      <vt:lpstr>Biblical Generations</vt:lpstr>
      <vt:lpstr>Biblical Generations</vt:lpstr>
      <vt:lpstr>Biblical Generations</vt:lpstr>
      <vt:lpstr>Look at the Generation of 1st Century</vt:lpstr>
      <vt:lpstr>What About Our Present Generation?</vt:lpstr>
      <vt:lpstr>What does Generation Z want from religion? </vt:lpstr>
      <vt:lpstr>The reality of the matter </vt:lpstr>
      <vt:lpstr>Just Who Is The Chosen Generation?</vt:lpstr>
      <vt:lpstr>Every Christian from Every generation must be an example of a believer to the masses of unbelievers</vt:lpstr>
      <vt:lpstr>God has mercy on those who fear Him in any generation, and condemns those who reject Him.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Passing the Torch</dc:title>
  <dc:creator>Gator Fan</dc:creator>
  <cp:lastModifiedBy>Bill McIlvain</cp:lastModifiedBy>
  <cp:revision>39</cp:revision>
  <dcterms:created xsi:type="dcterms:W3CDTF">2011-03-26T17:41:26Z</dcterms:created>
  <dcterms:modified xsi:type="dcterms:W3CDTF">2024-04-14T04:33:53Z</dcterms:modified>
</cp:coreProperties>
</file>